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136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205"/>
        <p:guide pos="28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5.png"/><Relationship Id="rId15" Type="http://schemas.openxmlformats.org/officeDocument/2006/relationships/image" Target="../media/image111.png"/><Relationship Id="rId14" Type="http://schemas.openxmlformats.org/officeDocument/2006/relationships/image" Target="../media/image110.png"/><Relationship Id="rId13" Type="http://schemas.openxmlformats.org/officeDocument/2006/relationships/image" Target="../media/image109.png"/><Relationship Id="rId12" Type="http://schemas.openxmlformats.org/officeDocument/2006/relationships/image" Target="../media/image108.png"/><Relationship Id="rId11" Type="http://schemas.openxmlformats.org/officeDocument/2006/relationships/image" Target="../media/image107.png"/><Relationship Id="rId10" Type="http://schemas.openxmlformats.org/officeDocument/2006/relationships/image" Target="../media/image106.png"/><Relationship Id="rId1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png"/><Relationship Id="rId8" Type="http://schemas.openxmlformats.org/officeDocument/2006/relationships/image" Target="../media/image119.png"/><Relationship Id="rId7" Type="http://schemas.openxmlformats.org/officeDocument/2006/relationships/image" Target="../media/image118.png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22.png"/><Relationship Id="rId10" Type="http://schemas.openxmlformats.org/officeDocument/2006/relationships/image" Target="../media/image121.png"/><Relationship Id="rId1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65.png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31.png"/><Relationship Id="rId11" Type="http://schemas.openxmlformats.org/officeDocument/2006/relationships/image" Target="../media/image130.png"/><Relationship Id="rId10" Type="http://schemas.openxmlformats.org/officeDocument/2006/relationships/image" Target="../media/image129.png"/><Relationship Id="rId1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6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37.png"/><Relationship Id="rId1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png"/><Relationship Id="rId7" Type="http://schemas.openxmlformats.org/officeDocument/2006/relationships/image" Target="../media/image153.png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59.png"/><Relationship Id="rId12" Type="http://schemas.openxmlformats.org/officeDocument/2006/relationships/image" Target="../media/image158.png"/><Relationship Id="rId11" Type="http://schemas.openxmlformats.org/officeDocument/2006/relationships/image" Target="../media/image157.png"/><Relationship Id="rId10" Type="http://schemas.openxmlformats.org/officeDocument/2006/relationships/image" Target="../media/image156.png"/><Relationship Id="rId1" Type="http://schemas.openxmlformats.org/officeDocument/2006/relationships/image" Target="../media/image14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55.png"/><Relationship Id="rId16" Type="http://schemas.openxmlformats.org/officeDocument/2006/relationships/image" Target="../media/image54.png"/><Relationship Id="rId15" Type="http://schemas.openxmlformats.org/officeDocument/2006/relationships/image" Target="../media/image53.png"/><Relationship Id="rId14" Type="http://schemas.openxmlformats.org/officeDocument/2006/relationships/image" Target="../media/image52.png"/><Relationship Id="rId13" Type="http://schemas.openxmlformats.org/officeDocument/2006/relationships/image" Target="../media/image51.png"/><Relationship Id="rId12" Type="http://schemas.openxmlformats.org/officeDocument/2006/relationships/image" Target="../media/image50.png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89.png"/><Relationship Id="rId3" Type="http://schemas.openxmlformats.org/officeDocument/2006/relationships/image" Target="../media/image62.png"/><Relationship Id="rId29" Type="http://schemas.openxmlformats.org/officeDocument/2006/relationships/image" Target="../media/image88.png"/><Relationship Id="rId28" Type="http://schemas.openxmlformats.org/officeDocument/2006/relationships/image" Target="../media/image87.png"/><Relationship Id="rId27" Type="http://schemas.openxmlformats.org/officeDocument/2006/relationships/image" Target="../media/image86.png"/><Relationship Id="rId26" Type="http://schemas.openxmlformats.org/officeDocument/2006/relationships/image" Target="../media/image85.png"/><Relationship Id="rId25" Type="http://schemas.openxmlformats.org/officeDocument/2006/relationships/image" Target="../media/image84.png"/><Relationship Id="rId24" Type="http://schemas.openxmlformats.org/officeDocument/2006/relationships/image" Target="../media/image83.png"/><Relationship Id="rId23" Type="http://schemas.openxmlformats.org/officeDocument/2006/relationships/image" Target="../media/image82.png"/><Relationship Id="rId22" Type="http://schemas.openxmlformats.org/officeDocument/2006/relationships/image" Target="../media/image81.png"/><Relationship Id="rId21" Type="http://schemas.openxmlformats.org/officeDocument/2006/relationships/image" Target="../media/image80.png"/><Relationship Id="rId20" Type="http://schemas.openxmlformats.org/officeDocument/2006/relationships/image" Target="../media/image79.png"/><Relationship Id="rId2" Type="http://schemas.openxmlformats.org/officeDocument/2006/relationships/image" Target="../media/image61.png"/><Relationship Id="rId19" Type="http://schemas.openxmlformats.org/officeDocument/2006/relationships/image" Target="../media/image78.png"/><Relationship Id="rId18" Type="http://schemas.openxmlformats.org/officeDocument/2006/relationships/image" Target="../media/image77.png"/><Relationship Id="rId17" Type="http://schemas.openxmlformats.org/officeDocument/2006/relationships/image" Target="../media/image76.png"/><Relationship Id="rId16" Type="http://schemas.openxmlformats.org/officeDocument/2006/relationships/image" Target="../media/image75.png"/><Relationship Id="rId15" Type="http://schemas.openxmlformats.org/officeDocument/2006/relationships/image" Target="../media/image74.png"/><Relationship Id="rId14" Type="http://schemas.openxmlformats.org/officeDocument/2006/relationships/image" Target="../media/image73.png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666733" y="748578"/>
            <a:ext cx="533386" cy="369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6733" y="1485900"/>
            <a:ext cx="7676958" cy="27622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4680"/>
              </a:lnSpc>
              <a:spcBef>
                <a:spcPts val="0"/>
              </a:spcBef>
              <a:spcAft>
                <a:spcPts val="2080"/>
              </a:spcAft>
            </a:pPr>
            <a:r>
              <a:rPr sz="3470" b="1">
                <a:solidFill>
                  <a:srgbClr val="FFFFFF"/>
                </a:solidFill>
                <a:latin typeface="Poppins"/>
              </a:rPr>
              <a:t> Multi-Tier Cloud Architecture</a:t>
            </a:r>
            <a:r>
              <a:rPr sz="1105"/>
              <a:t>
</a:t>
            </a:r>
            <a:r>
              <a:rPr sz="3470" b="1">
                <a:solidFill>
                  <a:srgbClr val="FFFFFF"/>
                </a:solidFill>
                <a:latin typeface="Poppins"/>
              </a:rPr>
              <a:t>Design for SONYC</a:t>
            </a:r>
            <a:r>
              <a:rPr sz="1105"/>
              <a:t>
</a:t>
            </a:r>
            <a:r>
              <a:rPr sz="3470" b="1">
                <a:solidFill>
                  <a:srgbClr val="FFFFFF"/>
                </a:solidFill>
                <a:latin typeface="Poppins"/>
              </a:rPr>
              <a:t>RAG Application </a:t>
            </a:r>
            <a:endParaRPr sz="347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733" y="4552949"/>
            <a:ext cx="914377" cy="38100"/>
          </a:xfrm>
          <a:prstGeom prst="rect">
            <a:avLst/>
          </a:prstGeom>
          <a:gradFill rotWithShape="1">
            <a:gsLst>
              <a:gs pos="0">
                <a:srgbClr val="A855F7"/>
              </a:gs>
              <a:gs pos="100000">
                <a:srgbClr val="EC4899"/>
              </a:gs>
            </a:gsLst>
            <a:lin ang="108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66733" y="4895849"/>
            <a:ext cx="767695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 </a:t>
            </a:r>
            <a:r>
              <a:rPr sz="1195" b="0">
                <a:solidFill>
                  <a:srgbClr val="A855F7"/>
                </a:solidFill>
                <a:latin typeface="Inter"/>
              </a:rPr>
              <a:t>Cloud Computing (SE-315)</a:t>
            </a:r>
            <a:r>
              <a:rPr sz="1195" b="0">
                <a:solidFill>
                  <a:srgbClr val="D1D5DB"/>
                </a:solidFill>
                <a:latin typeface="Inter"/>
              </a:rPr>
              <a:t> 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733" y="5295899"/>
            <a:ext cx="767695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78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 Class: </a:t>
            </a:r>
            <a:r>
              <a:rPr sz="1195" b="0">
                <a:solidFill>
                  <a:srgbClr val="EC4899"/>
                </a:solidFill>
                <a:latin typeface="Inter"/>
              </a:rPr>
              <a:t>BESE29-A</a:t>
            </a:r>
            <a:r>
              <a:rPr sz="1195" b="0">
                <a:solidFill>
                  <a:srgbClr val="D1D5DB"/>
                </a:solidFill>
                <a:latin typeface="Inter"/>
              </a:rPr>
              <a:t> 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733" y="5695949"/>
            <a:ext cx="767695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78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Military College of Signals, NUST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724681" y="1238249"/>
            <a:ext cx="2800279" cy="3133724"/>
          </a:xfrm>
          <a:prstGeom prst="roundRect">
            <a:avLst>
              <a:gd name="adj" fmla="val 1088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962800" y="1466849"/>
            <a:ext cx="2324041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130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Team Members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62800" y="2066924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9153296" y="1981199"/>
            <a:ext cx="71435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E5E7EB"/>
                </a:solidFill>
                <a:latin typeface="Inter"/>
              </a:rPr>
              <a:t>Abdullah</a:t>
            </a:r>
            <a:endParaRPr sz="1075" b="0">
              <a:solidFill>
                <a:srgbClr val="E5E7EB"/>
              </a:solidFill>
              <a:latin typeface="Inter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62800" y="247649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9153296" y="2381250"/>
            <a:ext cx="143823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E5E7EB"/>
                </a:solidFill>
                <a:latin typeface="Inter"/>
              </a:rPr>
              <a:t>Muhammad Azfar</a:t>
            </a:r>
            <a:endParaRPr sz="1075" b="0">
              <a:solidFill>
                <a:srgbClr val="E5E7EB"/>
              </a:solidFill>
              <a:latin typeface="Inter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962800" y="2886075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9153296" y="2800350"/>
            <a:ext cx="143823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E5E7EB"/>
                </a:solidFill>
                <a:latin typeface="Inter"/>
              </a:rPr>
              <a:t>Muhammad Affan</a:t>
            </a:r>
            <a:endParaRPr sz="1075" b="0">
              <a:solidFill>
                <a:srgbClr val="E5E7EB"/>
              </a:solidFill>
              <a:latin typeface="Inter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62800" y="342900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9153296" y="3200400"/>
            <a:ext cx="2133546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E5E7EB"/>
                </a:solidFill>
                <a:latin typeface="Inter"/>
              </a:rPr>
              <a:t>Muhammad Hamza Haider</a:t>
            </a:r>
            <a:endParaRPr sz="1075" b="0">
              <a:solidFill>
                <a:srgbClr val="E5E7EB"/>
              </a:solidFill>
              <a:latin typeface="Inter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962800" y="396239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9153296" y="3867149"/>
            <a:ext cx="156206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E5E7EB"/>
                </a:solidFill>
                <a:latin typeface="Inter"/>
              </a:rPr>
              <a:t>Muhammad Muhad</a:t>
            </a:r>
            <a:endParaRPr sz="1075" b="0">
              <a:solidFill>
                <a:srgbClr val="E5E7EB"/>
              </a:solidFill>
              <a:latin typeface="Inter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724681" y="4591050"/>
            <a:ext cx="2800279" cy="1028700"/>
          </a:xfrm>
          <a:prstGeom prst="roundRect">
            <a:avLst>
              <a:gd name="adj" fmla="val 22222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9200919" y="4831080"/>
            <a:ext cx="228594" cy="2057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05712" y="4800600"/>
            <a:ext cx="154301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FFFFFF"/>
                </a:solidFill>
                <a:latin typeface="Inter"/>
              </a:rPr>
              <a:t>CEA Assignment</a:t>
            </a:r>
            <a:endParaRPr sz="119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24701" y="5200650"/>
            <a:ext cx="240023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Complex Engineering Activity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6467313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Operational Plan - CI/CD Pipeline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1000125"/>
            <a:ext cx="5933926" cy="4048124"/>
          </a:xfrm>
          <a:prstGeom prst="roundRect">
            <a:avLst>
              <a:gd name="adj" fmla="val 5647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71505" y="1162050"/>
            <a:ext cx="561008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CI/CD Pipeline Stages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71505" y="1225867"/>
            <a:ext cx="228594" cy="177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05" y="1590675"/>
            <a:ext cx="6667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Poppins"/>
              </a:rPr>
              <a:t>1</a:t>
            </a:r>
            <a:endParaRPr sz="1075" b="1">
              <a:solidFill>
                <a:srgbClr val="A855F7"/>
              </a:solidFill>
              <a:latin typeface="Poppi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377" y="1590675"/>
            <a:ext cx="546721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Source Control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377" y="1847849"/>
            <a:ext cx="546721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GitHub, PR reviews (2 approvals), branch protection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505" y="2152650"/>
            <a:ext cx="9524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EC4899"/>
                </a:solidFill>
                <a:latin typeface="Poppins"/>
              </a:rPr>
              <a:t>2</a:t>
            </a:r>
            <a:endParaRPr sz="1075" b="1">
              <a:solidFill>
                <a:srgbClr val="EC4899"/>
              </a:solidFill>
              <a:latin typeface="Poppi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2951" y="2152650"/>
            <a:ext cx="542911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Build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2951" y="2409825"/>
            <a:ext cx="542911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Docker image, dependencies, linting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505" y="2714625"/>
            <a:ext cx="10477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3B82F6"/>
                </a:solidFill>
                <a:latin typeface="Poppins"/>
              </a:rPr>
              <a:t>3</a:t>
            </a:r>
            <a:endParaRPr sz="1075" b="1">
              <a:solidFill>
                <a:srgbClr val="3B82F6"/>
              </a:solidFill>
              <a:latin typeface="Poppi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476" y="2714625"/>
            <a:ext cx="542911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Test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2476" y="2971800"/>
            <a:ext cx="542911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Unit tests &gt;70%, integration tests, security scans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505" y="3276599"/>
            <a:ext cx="11429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Poppins"/>
              </a:rPr>
              <a:t>4</a:t>
            </a:r>
            <a:endParaRPr sz="1075" b="1">
              <a:solidFill>
                <a:srgbClr val="A855F7"/>
              </a:solidFill>
              <a:latin typeface="Poppi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2000" y="3276599"/>
            <a:ext cx="541006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Deploy Staging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2000" y="3533774"/>
            <a:ext cx="541006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Automatic (develop branch), smoke tests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1505" y="3838574"/>
            <a:ext cx="11429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EC4899"/>
                </a:solidFill>
                <a:latin typeface="Poppins"/>
              </a:rPr>
              <a:t>5</a:t>
            </a:r>
            <a:endParaRPr sz="1075" b="1">
              <a:solidFill>
                <a:srgbClr val="EC4899"/>
              </a:solidFill>
              <a:latin typeface="Poppi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2000" y="3838574"/>
            <a:ext cx="541958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Deploy Production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2000" y="4095749"/>
            <a:ext cx="541958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Manual approval, blue-green/canary, monitor 1h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1505" y="4400550"/>
            <a:ext cx="10477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3B82F6"/>
                </a:solidFill>
                <a:latin typeface="Poppins"/>
              </a:rPr>
              <a:t>6</a:t>
            </a:r>
            <a:endParaRPr sz="1075" b="1">
              <a:solidFill>
                <a:srgbClr val="3B82F6"/>
              </a:solidFill>
              <a:latin typeface="Poppi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2476" y="4400550"/>
            <a:ext cx="541958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Post-Deployment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2476" y="4657725"/>
            <a:ext cx="541958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Smoke tests, monitoring, rollback if error &gt;5% or latency 2x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734006" y="1000125"/>
            <a:ext cx="4848103" cy="4581524"/>
          </a:xfrm>
          <a:prstGeom prst="roundRect">
            <a:avLst>
              <a:gd name="adj" fmla="val 4989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905452" y="1171575"/>
            <a:ext cx="2362140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CI/CD Pipeline Flow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6905452" y="1222057"/>
            <a:ext cx="228594" cy="222884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11201119" y="1224863"/>
            <a:ext cx="209544" cy="198222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6905452" y="3038475"/>
            <a:ext cx="4505212" cy="35242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ounded Rectangle 28"/>
          <p:cNvSpPr/>
          <p:nvPr/>
        </p:nvSpPr>
        <p:spPr>
          <a:xfrm>
            <a:off x="6734006" y="5695949"/>
            <a:ext cx="1562060" cy="971550"/>
          </a:xfrm>
          <a:prstGeom prst="roundRect">
            <a:avLst>
              <a:gd name="adj" fmla="val 15686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857828" y="5862176"/>
            <a:ext cx="171445" cy="14379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067373" y="5819775"/>
            <a:ext cx="83817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Inter"/>
              </a:rPr>
              <a:t>Blue-Green</a:t>
            </a:r>
            <a:endParaRPr sz="95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57828" y="6086475"/>
            <a:ext cx="131441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Zero downtime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372265" y="5695949"/>
            <a:ext cx="1562060" cy="971550"/>
          </a:xfrm>
          <a:prstGeom prst="roundRect">
            <a:avLst>
              <a:gd name="adj" fmla="val 15686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8496087" y="5864941"/>
            <a:ext cx="171445" cy="1382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705632" y="5819775"/>
            <a:ext cx="53338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Inter"/>
              </a:rPr>
              <a:t>Canary</a:t>
            </a:r>
            <a:endParaRPr sz="95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96087" y="6086475"/>
            <a:ext cx="131441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Gradual rollout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0020049" y="5695949"/>
            <a:ext cx="1562060" cy="971550"/>
          </a:xfrm>
          <a:prstGeom prst="roundRect">
            <a:avLst>
              <a:gd name="adj" fmla="val 15686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10143871" y="5870472"/>
            <a:ext cx="171445" cy="12720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353416" y="5819775"/>
            <a:ext cx="49528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Inter"/>
              </a:rPr>
              <a:t>Rolling</a:t>
            </a:r>
            <a:endParaRPr sz="95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3871" y="6086475"/>
            <a:ext cx="1314417" cy="4572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Incremental update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457188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Monitoring &amp; Runbooks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1000125"/>
            <a:ext cx="4848103" cy="2486025"/>
          </a:xfrm>
          <a:prstGeom prst="roundRect">
            <a:avLst>
              <a:gd name="adj" fmla="val 9195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71505" y="1162050"/>
            <a:ext cx="4524261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CloudWatch Metrics &amp; Alarms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71505" y="1231582"/>
            <a:ext cx="228594" cy="16573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1693018"/>
            <a:ext cx="190495" cy="81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8199" y="1600200"/>
            <a:ext cx="120964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CPU Utilization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7093" y="1590675"/>
            <a:ext cx="57148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&gt;80%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5252" y="1619250"/>
            <a:ext cx="390515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5 min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71505" y="2019860"/>
            <a:ext cx="190495" cy="151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8199" y="1962149"/>
            <a:ext cx="123821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Memory Usage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67093" y="1952624"/>
            <a:ext cx="56196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EC4899"/>
                </a:solidFill>
                <a:latin typeface="Inter"/>
              </a:rPr>
              <a:t>&gt;85%</a:t>
            </a:r>
            <a:endParaRPr sz="1195" b="1">
              <a:solidFill>
                <a:srgbClr val="EC4899"/>
              </a:solidFill>
              <a:latin typeface="Int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5252" y="1981199"/>
            <a:ext cx="390515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5 min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771505" y="2376207"/>
            <a:ext cx="190495" cy="1624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38199" y="2324100"/>
            <a:ext cx="80960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Error Rate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90915" y="2314575"/>
            <a:ext cx="43813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3B82F6"/>
                </a:solidFill>
                <a:latin typeface="Inter"/>
              </a:rPr>
              <a:t>&gt;5%</a:t>
            </a:r>
            <a:endParaRPr sz="1195" b="1">
              <a:solidFill>
                <a:srgbClr val="3B82F6"/>
              </a:solidFill>
              <a:latin typeface="Int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5252" y="2343150"/>
            <a:ext cx="390515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5 min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771505" y="2750763"/>
            <a:ext cx="190495" cy="1372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8199" y="2686050"/>
            <a:ext cx="124774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Response Time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09964" y="2676524"/>
            <a:ext cx="35241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&gt;2x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38579" y="2705099"/>
            <a:ext cx="457188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10 min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771505" y="3111313"/>
            <a:ext cx="190495" cy="1400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38199" y="3047999"/>
            <a:ext cx="130489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DB Connections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52816" y="3038475"/>
            <a:ext cx="57148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EC4899"/>
                </a:solidFill>
                <a:latin typeface="Inter"/>
              </a:rPr>
              <a:t>&gt;80%</a:t>
            </a:r>
            <a:endParaRPr sz="1195" b="1">
              <a:solidFill>
                <a:srgbClr val="EC4899"/>
              </a:solidFill>
              <a:latin typeface="Int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499" y="3067050"/>
            <a:ext cx="30479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max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09584" y="3600450"/>
            <a:ext cx="4848103" cy="1504950"/>
          </a:xfrm>
          <a:prstGeom prst="roundRect">
            <a:avLst>
              <a:gd name="adj" fmla="val 1518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71505" y="3762374"/>
            <a:ext cx="4524261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Disaster Recovery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771505" y="3841432"/>
            <a:ext cx="228594" cy="165734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771505" y="4301914"/>
            <a:ext cx="171445" cy="2582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81050" y="4190999"/>
            <a:ext cx="34289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RDS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1505" y="4486275"/>
            <a:ext cx="142871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7-day retention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1505" y="4714875"/>
            <a:ext cx="142871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5-min RTO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2314517" y="4251222"/>
            <a:ext cx="171445" cy="1272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4061" y="4190999"/>
            <a:ext cx="21906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S3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14517" y="4486275"/>
            <a:ext cx="142871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Versioning enabled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14517" y="4714875"/>
            <a:ext cx="142871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Cross-region repl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3883752" y="4229100"/>
            <a:ext cx="138047" cy="17145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076598" y="4190999"/>
            <a:ext cx="60958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Testing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67053" y="4486275"/>
            <a:ext cx="142871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Monthly drills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67053" y="4714875"/>
            <a:ext cx="142871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Verify restores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648183" y="1000125"/>
            <a:ext cx="5933926" cy="5667374"/>
          </a:xfrm>
          <a:prstGeom prst="roundRect">
            <a:avLst>
              <a:gd name="adj" fmla="val 4033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5810104" y="1162050"/>
            <a:ext cx="561008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Top Incidents &amp; Resolutions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5810104" y="1225867"/>
            <a:ext cx="228594" cy="177164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5810104" y="1590675"/>
            <a:ext cx="2743131" cy="1609724"/>
          </a:xfrm>
          <a:prstGeom prst="roundRect">
            <a:avLst>
              <a:gd name="adj" fmla="val 9467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5933926" y="1751956"/>
            <a:ext cx="209544" cy="17273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219669" y="1714500"/>
            <a:ext cx="124774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High Error Rate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933926" y="2076449"/>
            <a:ext cx="152396" cy="9524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124421" y="2047874"/>
            <a:ext cx="172398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Check CloudWatch logs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933926" y="2343150"/>
            <a:ext cx="152396" cy="9524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124421" y="2314575"/>
            <a:ext cx="141918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Verify external APIs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933926" y="2609850"/>
            <a:ext cx="152396" cy="952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24421" y="2581275"/>
            <a:ext cx="1571585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Rollback if code issue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933926" y="2876549"/>
            <a:ext cx="152396" cy="9524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124421" y="2847974"/>
            <a:ext cx="166683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Activate circuit breaker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8677058" y="1590675"/>
            <a:ext cx="2743131" cy="1609724"/>
          </a:xfrm>
          <a:prstGeom prst="roundRect">
            <a:avLst>
              <a:gd name="adj" fmla="val 9467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8800879" y="1761867"/>
            <a:ext cx="209544" cy="15291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086622" y="1714500"/>
            <a:ext cx="138109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Database Failure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8800879" y="2076449"/>
            <a:ext cx="152396" cy="9524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991375" y="2047874"/>
            <a:ext cx="1657308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Verify Multi-AZ failover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8800879" y="2343150"/>
            <a:ext cx="152396" cy="9524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991375" y="2314575"/>
            <a:ext cx="1390615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Check RDS metrics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62" name="Picture 61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8800879" y="2609850"/>
            <a:ext cx="152396" cy="9524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991375" y="2581275"/>
            <a:ext cx="150491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Restore from backup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64" name="Picture 63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8800879" y="2876549"/>
            <a:ext cx="152396" cy="9524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991375" y="2847974"/>
            <a:ext cx="169540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&lt;60s automatic failover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5810104" y="3314700"/>
            <a:ext cx="2743131" cy="1609724"/>
          </a:xfrm>
          <a:prstGeom prst="roundRect">
            <a:avLst>
              <a:gd name="adj" fmla="val 9467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7" name="Picture 66" descr="image.png"/>
          <p:cNvPicPr>
            <a:picLocks noChangeAspect="1"/>
          </p:cNvPicPr>
          <p:nvPr/>
        </p:nvPicPr>
        <p:blipFill>
          <a:blip r:embed="rId15">
            <a:alphaModFix amt="100000"/>
          </a:blip>
          <a:stretch>
            <a:fillRect/>
          </a:stretch>
        </p:blipFill>
        <p:spPr>
          <a:xfrm>
            <a:off x="5933926" y="3481258"/>
            <a:ext cx="209544" cy="181232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219669" y="3438525"/>
            <a:ext cx="160015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Instance Unhealthy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933926" y="3800475"/>
            <a:ext cx="152396" cy="952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124421" y="3771900"/>
            <a:ext cx="1676358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Check /health endpoint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933926" y="4067174"/>
            <a:ext cx="152396" cy="9524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124421" y="4038599"/>
            <a:ext cx="108582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Restart service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73" name="Picture 72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933926" y="4333875"/>
            <a:ext cx="152396" cy="9524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124421" y="4305300"/>
            <a:ext cx="2057348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ASG auto-replace (5-10 min)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75" name="Picture 74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933926" y="4600575"/>
            <a:ext cx="152396" cy="9524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6124421" y="4572000"/>
            <a:ext cx="169540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Review application logs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677058" y="3314700"/>
            <a:ext cx="2743131" cy="1609724"/>
          </a:xfrm>
          <a:prstGeom prst="roundRect">
            <a:avLst>
              <a:gd name="adj" fmla="val 9467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8" name="Picture 77" descr="image.png"/>
          <p:cNvPicPr>
            <a:picLocks noChangeAspect="1"/>
          </p:cNvPicPr>
          <p:nvPr/>
        </p:nvPicPr>
        <p:blipFill>
          <a:blip r:embed="rId16">
            <a:alphaModFix amt="100000"/>
          </a:blip>
          <a:stretch>
            <a:fillRect/>
          </a:stretch>
        </p:blipFill>
        <p:spPr>
          <a:xfrm>
            <a:off x="8800879" y="3472763"/>
            <a:ext cx="209544" cy="19822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9086622" y="3438525"/>
            <a:ext cx="104772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DDoS Attack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80" name="Picture 79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8800879" y="3800475"/>
            <a:ext cx="152396" cy="9524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991375" y="3771900"/>
            <a:ext cx="135251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Check traffic spike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82" name="Picture 81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8800879" y="4067174"/>
            <a:ext cx="152396" cy="95249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8991375" y="4038599"/>
            <a:ext cx="144776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Review Shield alerts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84" name="Picture 83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8800879" y="4333875"/>
            <a:ext cx="152396" cy="9524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8991375" y="4305300"/>
            <a:ext cx="121916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WAF rate limiting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86" name="Picture 85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8800879" y="4600575"/>
            <a:ext cx="152396" cy="952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991375" y="4572000"/>
            <a:ext cx="180970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Escalate to security team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2714557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Cost Estimate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1000125"/>
            <a:ext cx="2905052" cy="1438274"/>
          </a:xfrm>
          <a:prstGeom prst="roundRect">
            <a:avLst>
              <a:gd name="adj" fmla="val 1589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71505" y="1219760"/>
            <a:ext cx="190495" cy="151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8199" y="1162050"/>
            <a:ext cx="113344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Baseline Cost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505" y="1495424"/>
            <a:ext cx="1362040" cy="5143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510"/>
              </a:lnSpc>
              <a:spcBef>
                <a:spcPts val="0"/>
              </a:spcBef>
              <a:spcAft>
                <a:spcPts val="0"/>
              </a:spcAft>
            </a:pPr>
            <a:r>
              <a:rPr sz="2150" b="1">
                <a:solidFill>
                  <a:srgbClr val="A855F7"/>
                </a:solidFill>
                <a:latin typeface="Poppins"/>
              </a:rPr>
              <a:t>$475.23</a:t>
            </a:r>
            <a:endParaRPr sz="2150" b="1">
              <a:solidFill>
                <a:srgbClr val="A855F7"/>
              </a:solidFill>
              <a:latin typeface="Poppi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1645" y="1676400"/>
            <a:ext cx="57148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/month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1505" y="2047874"/>
            <a:ext cx="2581210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26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100 users, 1,000 req/day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28934" y="1000125"/>
            <a:ext cx="2905052" cy="1438274"/>
          </a:xfrm>
          <a:prstGeom prst="roundRect">
            <a:avLst>
              <a:gd name="adj" fmla="val 1589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3790855" y="1242172"/>
            <a:ext cx="190495" cy="106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57548" y="1162050"/>
            <a:ext cx="127631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Optimized Cost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0855" y="1495424"/>
            <a:ext cx="1704932" cy="5143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510"/>
              </a:lnSpc>
              <a:spcBef>
                <a:spcPts val="0"/>
              </a:spcBef>
              <a:spcAft>
                <a:spcPts val="0"/>
              </a:spcAft>
            </a:pPr>
            <a:r>
              <a:rPr sz="2150" b="1">
                <a:solidFill>
                  <a:srgbClr val="EC4899"/>
                </a:solidFill>
                <a:latin typeface="Poppins"/>
              </a:rPr>
              <a:t>$325-350</a:t>
            </a:r>
            <a:endParaRPr sz="2150" b="1">
              <a:solidFill>
                <a:srgbClr val="EC4899"/>
              </a:solidFill>
              <a:latin typeface="Poppi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33886" y="1676400"/>
            <a:ext cx="57148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/month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90855" y="2047874"/>
            <a:ext cx="2581210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26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With optimization strategies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9584" y="2552700"/>
            <a:ext cx="5933926" cy="2162174"/>
          </a:xfrm>
          <a:prstGeom prst="roundRect">
            <a:avLst>
              <a:gd name="adj" fmla="val 10572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71505" y="2714625"/>
            <a:ext cx="561008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Cost Breakdown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71505" y="2766883"/>
            <a:ext cx="209544" cy="1812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1505" y="3114675"/>
            <a:ext cx="110487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EC2 Frontend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43151" y="3114675"/>
            <a:ext cx="57148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$67.64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28934" y="3114675"/>
            <a:ext cx="108582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EC2 Backend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05332" y="3114675"/>
            <a:ext cx="67625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$144.47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1505" y="3409950"/>
            <a:ext cx="121916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RDS (Multi-AZ)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86002" y="3409950"/>
            <a:ext cx="62863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$116.62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28934" y="3409950"/>
            <a:ext cx="32384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ALB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2005" y="3409950"/>
            <a:ext cx="60005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$22.00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1505" y="3705224"/>
            <a:ext cx="89532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CloudFront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52676" y="3705224"/>
            <a:ext cx="57148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$10.00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28934" y="3705224"/>
            <a:ext cx="109534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NAT Gateway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81530" y="3705224"/>
            <a:ext cx="59053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$72.00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1505" y="4000500"/>
            <a:ext cx="89532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S3 Storage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28874" y="4000500"/>
            <a:ext cx="48576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$5.00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28934" y="4000500"/>
            <a:ext cx="138109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Secrets Manager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86302" y="4000500"/>
            <a:ext cx="48576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$2.50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1505" y="4295774"/>
            <a:ext cx="99057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CloudWatch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52676" y="4295774"/>
            <a:ext cx="56196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$15.00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28934" y="4295774"/>
            <a:ext cx="109534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Data Transfer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2005" y="4295774"/>
            <a:ext cx="60005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$20.00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734006" y="1000125"/>
            <a:ext cx="4848103" cy="2895600"/>
          </a:xfrm>
          <a:prstGeom prst="roundRect">
            <a:avLst>
              <a:gd name="adj" fmla="val 789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6895927" y="1162050"/>
            <a:ext cx="452426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Optimization Strategies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6895927" y="1218556"/>
            <a:ext cx="209544" cy="172737"/>
          </a:xfrm>
          <a:prstGeom prst="rect">
            <a:avLst/>
          </a:prstGeom>
        </p:spPr>
      </p:pic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6895927" y="1576107"/>
            <a:ext cx="190495" cy="16248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162620" y="1562100"/>
            <a:ext cx="344796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Reserved Instances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62620" y="1819275"/>
            <a:ext cx="344796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1-year term, 30% savings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86782" y="1562100"/>
            <a:ext cx="73340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$63/mo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6895927" y="2138082"/>
            <a:ext cx="190495" cy="16248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162620" y="2124075"/>
            <a:ext cx="360988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S3 Intelligent-Tiering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62620" y="2381250"/>
            <a:ext cx="360988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Automatic cost optimization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848703" y="2124075"/>
            <a:ext cx="57148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EC4899"/>
                </a:solidFill>
                <a:latin typeface="Inter"/>
              </a:rPr>
              <a:t>$1/mo</a:t>
            </a:r>
            <a:endParaRPr sz="1195" b="1">
              <a:solidFill>
                <a:srgbClr val="EC4899"/>
              </a:solidFill>
              <a:latin typeface="Inter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6895927" y="2705660"/>
            <a:ext cx="190495" cy="15127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162620" y="2686050"/>
            <a:ext cx="344796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Right-Sizing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62620" y="2943225"/>
            <a:ext cx="344796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Monitor and adjust instances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686782" y="2686050"/>
            <a:ext cx="73340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3B82F6"/>
                </a:solidFill>
                <a:latin typeface="Inter"/>
              </a:rPr>
              <a:t>$50/mo</a:t>
            </a:r>
            <a:endParaRPr sz="1195" b="1">
              <a:solidFill>
                <a:srgbClr val="3B82F6"/>
              </a:solidFill>
              <a:latin typeface="Inter"/>
            </a:endParaRP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895927" y="3267635"/>
            <a:ext cx="190495" cy="15127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62620" y="3248024"/>
            <a:ext cx="344796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NAT Gateway Opt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62620" y="3505199"/>
            <a:ext cx="344796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Single NAT, VPC endpoints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686782" y="3248024"/>
            <a:ext cx="73340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$36/mo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734006" y="4010024"/>
            <a:ext cx="4848103" cy="2066924"/>
          </a:xfrm>
          <a:prstGeom prst="roundRect">
            <a:avLst>
              <a:gd name="adj" fmla="val 1105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6895927" y="4171950"/>
            <a:ext cx="452426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Cost Per User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6895927" y="4238367"/>
            <a:ext cx="209544" cy="152914"/>
          </a:xfrm>
          <a:prstGeom prst="rect">
            <a:avLst/>
          </a:prstGeom>
        </p:spPr>
      </p:pic>
      <p:sp>
        <p:nvSpPr>
          <p:cNvPr id="60" name="Rounded Rectangle 59"/>
          <p:cNvSpPr/>
          <p:nvPr/>
        </p:nvSpPr>
        <p:spPr>
          <a:xfrm>
            <a:off x="6895927" y="4572000"/>
            <a:ext cx="2209744" cy="1343025"/>
          </a:xfrm>
          <a:prstGeom prst="roundRect">
            <a:avLst>
              <a:gd name="adj" fmla="val 11347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7019749" y="4765572"/>
            <a:ext cx="171445" cy="127204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229294" y="4695824"/>
            <a:ext cx="70483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Baseline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19749" y="4991100"/>
            <a:ext cx="742931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5" b="1">
                <a:solidFill>
                  <a:srgbClr val="A855F7"/>
                </a:solidFill>
                <a:latin typeface="Poppins"/>
              </a:rPr>
              <a:t>$4.75</a:t>
            </a:r>
            <a:endParaRPr sz="1675" b="1">
              <a:solidFill>
                <a:srgbClr val="A855F7"/>
              </a:solidFill>
              <a:latin typeface="Poppi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800779" y="5105400"/>
            <a:ext cx="64768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/user/mo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210444" y="4572000"/>
            <a:ext cx="2209744" cy="1343025"/>
          </a:xfrm>
          <a:prstGeom prst="roundRect">
            <a:avLst>
              <a:gd name="adj" fmla="val 11347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9334266" y="4754511"/>
            <a:ext cx="171445" cy="14932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9543811" y="4695824"/>
            <a:ext cx="84770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Optimized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334266" y="4991100"/>
            <a:ext cx="1276318" cy="8001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5" b="1">
                <a:solidFill>
                  <a:srgbClr val="EC4899"/>
                </a:solidFill>
                <a:latin typeface="Poppins"/>
              </a:rPr>
              <a:t>$3.25-3.50</a:t>
            </a:r>
            <a:endParaRPr sz="1675" b="1">
              <a:solidFill>
                <a:srgbClr val="EC4899"/>
              </a:solidFill>
              <a:latin typeface="Poppi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648683" y="5105400"/>
            <a:ext cx="64768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/user/mo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3238419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Testing Strategy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1000125"/>
            <a:ext cx="4848103" cy="2362199"/>
          </a:xfrm>
          <a:prstGeom prst="roundRect">
            <a:avLst>
              <a:gd name="adj" fmla="val 9677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71505" y="1162050"/>
            <a:ext cx="4524261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Test Pyramid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71505" y="1225867"/>
            <a:ext cx="228594" cy="17716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71505" y="1590675"/>
            <a:ext cx="304792" cy="304800"/>
          </a:xfrm>
          <a:prstGeom prst="roundRect">
            <a:avLst>
              <a:gd name="adj" fmla="val 50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1505" y="1628775"/>
            <a:ext cx="31431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Poppins"/>
              </a:rPr>
              <a:t>70%</a:t>
            </a:r>
            <a:endParaRPr sz="95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2496" y="1590675"/>
            <a:ext cx="414327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Unit Tests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2496" y="1847849"/>
            <a:ext cx="414327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Individual functions/components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71505" y="2152650"/>
            <a:ext cx="304792" cy="304800"/>
          </a:xfrm>
          <a:prstGeom prst="roundRect">
            <a:avLst>
              <a:gd name="adj" fmla="val 50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61980" y="2190749"/>
            <a:ext cx="32384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Poppins"/>
              </a:rPr>
              <a:t>20%</a:t>
            </a:r>
            <a:endParaRPr sz="95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2496" y="2152650"/>
            <a:ext cx="414327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Integration Tests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2496" y="2409825"/>
            <a:ext cx="414327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API endpoints, DB operations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71505" y="2714625"/>
            <a:ext cx="304792" cy="304800"/>
          </a:xfrm>
          <a:prstGeom prst="roundRect">
            <a:avLst>
              <a:gd name="adj" fmla="val 50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81030" y="2752725"/>
            <a:ext cx="28574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Poppins"/>
              </a:rPr>
              <a:t>10%</a:t>
            </a:r>
            <a:endParaRPr sz="95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2496" y="2714625"/>
            <a:ext cx="414327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E2E Tests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52496" y="2971800"/>
            <a:ext cx="414327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Complete user workflows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09584" y="3476624"/>
            <a:ext cx="4848103" cy="3190874"/>
          </a:xfrm>
          <a:prstGeom prst="roundRect">
            <a:avLst>
              <a:gd name="adj" fmla="val 716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71505" y="3638550"/>
            <a:ext cx="4524261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Load Testing Scenarios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3709511"/>
            <a:ext cx="228594" cy="162877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771505" y="4067174"/>
            <a:ext cx="2228794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857228" y="4226949"/>
            <a:ext cx="171445" cy="9955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66773" y="4152899"/>
            <a:ext cx="666733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Baseline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7228" y="4438649"/>
            <a:ext cx="205734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100 users, &lt;200ms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076498" y="4067174"/>
            <a:ext cx="2228794" cy="666750"/>
          </a:xfrm>
          <a:prstGeom prst="roundRect">
            <a:avLst>
              <a:gd name="adj" fmla="val 22857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3162220" y="4226949"/>
            <a:ext cx="171445" cy="9955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71765" y="4152899"/>
            <a:ext cx="390515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Peak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62220" y="4438649"/>
            <a:ext cx="205734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1,000 users, &lt;2s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71505" y="4810124"/>
            <a:ext cx="2228794" cy="885825"/>
          </a:xfrm>
          <a:prstGeom prst="roundRect">
            <a:avLst>
              <a:gd name="adj" fmla="val 1720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857228" y="4950541"/>
            <a:ext cx="171445" cy="13826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66773" y="4895849"/>
            <a:ext cx="428614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Spike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7228" y="5181599"/>
            <a:ext cx="205734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10x traffic, rapid scale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076498" y="4810124"/>
            <a:ext cx="2228794" cy="885825"/>
          </a:xfrm>
          <a:prstGeom prst="roundRect">
            <a:avLst>
              <a:gd name="adj" fmla="val 1720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3162220" y="4947776"/>
            <a:ext cx="171445" cy="1437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371765" y="4895849"/>
            <a:ext cx="495287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Stress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62220" y="5181599"/>
            <a:ext cx="2057348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Exceed capacity, graceful degradation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71505" y="5772150"/>
            <a:ext cx="4524261" cy="619124"/>
          </a:xfrm>
          <a:prstGeom prst="roundRect">
            <a:avLst>
              <a:gd name="adj" fmla="val 24615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857228" y="5848350"/>
            <a:ext cx="435281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Inter"/>
              </a:rPr>
              <a:t>Endurance Test</a:t>
            </a:r>
            <a:endParaRPr sz="95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7228" y="6076950"/>
            <a:ext cx="4352816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24-hour sustained load, no memory leaks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648183" y="1000125"/>
            <a:ext cx="2905052" cy="2781300"/>
          </a:xfrm>
          <a:prstGeom prst="roundRect">
            <a:avLst>
              <a:gd name="adj" fmla="val 821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5810104" y="1162050"/>
            <a:ext cx="258121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Chaos Engineering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5810104" y="1214308"/>
            <a:ext cx="209544" cy="18123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10104" y="1562100"/>
            <a:ext cx="2581210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EC2 Termination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10104" y="1809749"/>
            <a:ext cx="258121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ASG replacement 5-10 min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10104" y="2095499"/>
            <a:ext cx="2581210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RDS Primary Failure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10104" y="2343150"/>
            <a:ext cx="258121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Multi-AZ failover &lt;60s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10104" y="2628900"/>
            <a:ext cx="2581210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External API Failure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10104" y="2876549"/>
            <a:ext cx="258121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Circuit breaker, graceful degradation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0104" y="3162299"/>
            <a:ext cx="2581210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Network Partition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10104" y="3409950"/>
            <a:ext cx="258121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Partial availability, RDS failover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8677058" y="1000125"/>
            <a:ext cx="2905052" cy="2781300"/>
          </a:xfrm>
          <a:prstGeom prst="roundRect">
            <a:avLst>
              <a:gd name="adj" fmla="val 821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8838979" y="1162050"/>
            <a:ext cx="258121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Security Testing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8838979" y="1205813"/>
            <a:ext cx="209544" cy="19822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838979" y="1562100"/>
            <a:ext cx="2581210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Penetration Testing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38979" y="1809749"/>
            <a:ext cx="258121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OWASP Top 10, SQL injection, XSS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38979" y="2095499"/>
            <a:ext cx="2581210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Vulnerability Scanning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38979" y="2343150"/>
            <a:ext cx="2581210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Dependencies, Docker images, infrastructure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838979" y="2838450"/>
            <a:ext cx="2581210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Security Audits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38979" y="3086100"/>
            <a:ext cx="2581210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Quarterly reviews, IAM audits, compliance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648183" y="3895724"/>
            <a:ext cx="1904952" cy="1504950"/>
          </a:xfrm>
          <a:prstGeom prst="roundRect">
            <a:avLst>
              <a:gd name="adj" fmla="val 1518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5772005" y="4062132"/>
            <a:ext cx="190495" cy="16248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000599" y="4019549"/>
            <a:ext cx="990575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Pass Criteria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72005" y="4343400"/>
            <a:ext cx="165730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Unit tests &gt;70%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772005" y="4591050"/>
            <a:ext cx="165730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Integration OK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772005" y="4838699"/>
            <a:ext cx="165730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E2E paths OK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667433" y="3895724"/>
            <a:ext cx="1904952" cy="1504950"/>
          </a:xfrm>
          <a:prstGeom prst="roundRect">
            <a:avLst>
              <a:gd name="adj" fmla="val 1518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7" name="Picture 66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7791255" y="4067735"/>
            <a:ext cx="190495" cy="15127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8019849" y="4019549"/>
            <a:ext cx="590535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Metrics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791255" y="4343400"/>
            <a:ext cx="165730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Latency &lt;2s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91255" y="4591050"/>
            <a:ext cx="165730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Error rate &lt;1%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791255" y="4838699"/>
            <a:ext cx="165730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Auto-scale &lt;5 min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9677158" y="3895724"/>
            <a:ext cx="1904952" cy="1504950"/>
          </a:xfrm>
          <a:prstGeom prst="roundRect">
            <a:avLst>
              <a:gd name="adj" fmla="val 1518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3" name="Picture 72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9800979" y="4062132"/>
            <a:ext cx="190495" cy="162485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0029574" y="4019549"/>
            <a:ext cx="828654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Frequency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800979" y="4343400"/>
            <a:ext cx="165730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Unit tests daily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800979" y="4591050"/>
            <a:ext cx="165730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Load tests weekly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800979" y="4838699"/>
            <a:ext cx="1657308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Security audits quarterly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648183" y="5505450"/>
            <a:ext cx="5933926" cy="761999"/>
          </a:xfrm>
          <a:prstGeom prst="roundRect">
            <a:avLst>
              <a:gd name="adj" fmla="val 30000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9" name="Picture 78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5772005" y="5802527"/>
            <a:ext cx="209544" cy="186895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6057748" y="5638799"/>
            <a:ext cx="5400539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Testing Philosophy: Comprehensive coverage, automated pipelines, continuous monitoring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2505012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Risk Register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962024"/>
            <a:ext cx="3190795" cy="1838324"/>
          </a:xfrm>
          <a:prstGeom prst="roundRect">
            <a:avLst>
              <a:gd name="adj" fmla="val 12435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42931" y="1140758"/>
            <a:ext cx="190495" cy="156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624" y="1095374"/>
            <a:ext cx="135251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Poppins"/>
              </a:rPr>
              <a:t>R1: Data Breach</a:t>
            </a:r>
            <a:endParaRPr sz="107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33586" y="1123949"/>
            <a:ext cx="676258" cy="190499"/>
          </a:xfrm>
          <a:prstGeom prst="roundRect">
            <a:avLst>
              <a:gd name="adj" fmla="val 4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533586" y="1123949"/>
            <a:ext cx="67625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CRITICAL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57468" y="1123949"/>
            <a:ext cx="409564" cy="190499"/>
          </a:xfrm>
          <a:prstGeom prst="roundRect">
            <a:avLst>
              <a:gd name="adj" fmla="val 4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257468" y="1123949"/>
            <a:ext cx="409564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MED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931" y="1428750"/>
            <a:ext cx="2924101" cy="6476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Encryption, IAM roles, WAF, network segmentation, CloudTrail logging, security audits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914677" y="962024"/>
            <a:ext cx="3190795" cy="1838324"/>
          </a:xfrm>
          <a:prstGeom prst="roundRect">
            <a:avLst>
              <a:gd name="adj" fmla="val 12435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EAB30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4048023" y="1276910"/>
            <a:ext cx="190495" cy="1512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14717" y="1095374"/>
            <a:ext cx="1771605" cy="5143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Poppins"/>
              </a:rPr>
              <a:t>R2: External API Failure</a:t>
            </a:r>
            <a:endParaRPr sz="107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076798" y="1257300"/>
            <a:ext cx="438139" cy="190499"/>
          </a:xfrm>
          <a:prstGeom prst="roundRect">
            <a:avLst>
              <a:gd name="adj" fmla="val 4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076798" y="1257300"/>
            <a:ext cx="4381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HIGH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62560" y="1257300"/>
            <a:ext cx="409564" cy="190499"/>
          </a:xfrm>
          <a:prstGeom prst="roundRect">
            <a:avLst>
              <a:gd name="adj" fmla="val 4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562560" y="1257300"/>
            <a:ext cx="409564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MED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48023" y="1685925"/>
            <a:ext cx="2924101" cy="6476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Circuit breaker (5 fails/60s), fallback responses, monitoring, retry logic, graceful degradation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9584" y="2914650"/>
            <a:ext cx="3190795" cy="1838324"/>
          </a:xfrm>
          <a:prstGeom prst="roundRect">
            <a:avLst>
              <a:gd name="adj" fmla="val 12435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EAB30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42931" y="3105710"/>
            <a:ext cx="190495" cy="1512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09624" y="3047999"/>
            <a:ext cx="156206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Poppins"/>
              </a:rPr>
              <a:t>R3: Cost Overruns</a:t>
            </a:r>
            <a:endParaRPr sz="107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809804" y="3086100"/>
            <a:ext cx="409564" cy="190499"/>
          </a:xfrm>
          <a:prstGeom prst="roundRect">
            <a:avLst>
              <a:gd name="adj" fmla="val 4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2809804" y="3086100"/>
            <a:ext cx="409564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MED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257468" y="3086100"/>
            <a:ext cx="409564" cy="190499"/>
          </a:xfrm>
          <a:prstGeom prst="roundRect">
            <a:avLst>
              <a:gd name="adj" fmla="val 4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3257468" y="3086100"/>
            <a:ext cx="409564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MED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2931" y="3381375"/>
            <a:ext cx="2924101" cy="6476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Reserved Instances (30% savings), AWS Budgets, Cost Explorer, right-sizing, monthly reviews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914677" y="2914650"/>
            <a:ext cx="3190795" cy="1838324"/>
          </a:xfrm>
          <a:prstGeom prst="roundRect">
            <a:avLst>
              <a:gd name="adj" fmla="val 12435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EAB30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4048023" y="3251947"/>
            <a:ext cx="190495" cy="10645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314717" y="3047999"/>
            <a:ext cx="1762080" cy="5143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Poppins"/>
              </a:rPr>
              <a:t>R4: Scalability Bottlenecks</a:t>
            </a:r>
            <a:endParaRPr sz="107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076798" y="3209925"/>
            <a:ext cx="438139" cy="190499"/>
          </a:xfrm>
          <a:prstGeom prst="roundRect">
            <a:avLst>
              <a:gd name="adj" fmla="val 4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076798" y="3209925"/>
            <a:ext cx="4381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HIGH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53036" y="3209925"/>
            <a:ext cx="419089" cy="190499"/>
          </a:xfrm>
          <a:prstGeom prst="roundRect">
            <a:avLst>
              <a:gd name="adj" fmla="val 4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6553036" y="3209925"/>
            <a:ext cx="41908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LOW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48023" y="3638550"/>
            <a:ext cx="2924101" cy="6476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Auto-scaling (2-8 instances), load testing, capacity planning, monitoring, performance optimization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09584" y="4867274"/>
            <a:ext cx="3190795" cy="1838324"/>
          </a:xfrm>
          <a:prstGeom prst="roundRect">
            <a:avLst>
              <a:gd name="adj" fmla="val 12435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742931" y="5176557"/>
            <a:ext cx="190495" cy="16248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09624" y="5000625"/>
            <a:ext cx="1790655" cy="5143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Poppins"/>
              </a:rPr>
              <a:t>R5: Single Region Deployment</a:t>
            </a:r>
            <a:endParaRPr sz="107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800279" y="5162550"/>
            <a:ext cx="409564" cy="190499"/>
          </a:xfrm>
          <a:prstGeom prst="roundRect">
            <a:avLst>
              <a:gd name="adj" fmla="val 4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2800279" y="5162550"/>
            <a:ext cx="409564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MED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247943" y="5162550"/>
            <a:ext cx="419089" cy="190499"/>
          </a:xfrm>
          <a:prstGeom prst="roundRect">
            <a:avLst>
              <a:gd name="adj" fmla="val 4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3247943" y="5162550"/>
            <a:ext cx="41908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LOW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2931" y="5591175"/>
            <a:ext cx="2924101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Multi-AZ deployment, cross-region replication (optional), multi-region (future)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14677" y="4867274"/>
            <a:ext cx="3190795" cy="1838324"/>
          </a:xfrm>
          <a:prstGeom prst="roundRect">
            <a:avLst>
              <a:gd name="adj" fmla="val 12435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4048023" y="5187763"/>
            <a:ext cx="190495" cy="14007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314717" y="5000625"/>
            <a:ext cx="1523961" cy="5143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Poppins"/>
              </a:rPr>
              <a:t>R6: Database Failure</a:t>
            </a:r>
            <a:endParaRPr sz="107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838679" y="5162550"/>
            <a:ext cx="676258" cy="190499"/>
          </a:xfrm>
          <a:prstGeom prst="roundRect">
            <a:avLst>
              <a:gd name="adj" fmla="val 40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TextBox 46"/>
          <p:cNvSpPr txBox="1"/>
          <p:nvPr/>
        </p:nvSpPr>
        <p:spPr>
          <a:xfrm>
            <a:off x="5838679" y="5162550"/>
            <a:ext cx="676258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CRITICAL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553036" y="5162550"/>
            <a:ext cx="419089" cy="190499"/>
          </a:xfrm>
          <a:prstGeom prst="roundRect">
            <a:avLst>
              <a:gd name="adj" fmla="val 4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6553036" y="5162550"/>
            <a:ext cx="41908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LOW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48023" y="5591175"/>
            <a:ext cx="2924101" cy="6476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RDS Multi-AZ (auto failover &lt;60s), automated backups (7-day), point-in-time recovery (5-min RPO)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257868" y="962024"/>
            <a:ext cx="4324241" cy="1790700"/>
          </a:xfrm>
          <a:prstGeom prst="roundRect">
            <a:avLst>
              <a:gd name="adj" fmla="val 12765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7381690" y="1085850"/>
            <a:ext cx="407659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Key Mitigations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7381690" y="1146604"/>
            <a:ext cx="209544" cy="164241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7381690" y="15430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7534086" y="1485900"/>
            <a:ext cx="330509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Inter"/>
              </a:rPr>
              <a:t>R1:</a:t>
            </a:r>
            <a:r>
              <a:rPr sz="955" b="0">
                <a:solidFill>
                  <a:srgbClr val="D1D5DB"/>
                </a:solidFill>
                <a:latin typeface="Inter"/>
              </a:rPr>
              <a:t> Defense-in-depth encryption &amp; monitoring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381690" y="184784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7534086" y="1790700"/>
            <a:ext cx="304792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Inter"/>
              </a:rPr>
              <a:t>R2:</a:t>
            </a:r>
            <a:r>
              <a:rPr sz="955" b="0">
                <a:solidFill>
                  <a:srgbClr val="D1D5DB"/>
                </a:solidFill>
                <a:latin typeface="Inter"/>
              </a:rPr>
              <a:t> Circuit breaker &amp; fallback mechanisms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381690" y="21526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TextBox 58"/>
          <p:cNvSpPr txBox="1"/>
          <p:nvPr/>
        </p:nvSpPr>
        <p:spPr>
          <a:xfrm>
            <a:off x="7534086" y="2095499"/>
            <a:ext cx="300982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Inter"/>
              </a:rPr>
              <a:t>R3:</a:t>
            </a:r>
            <a:r>
              <a:rPr sz="955" b="0">
                <a:solidFill>
                  <a:srgbClr val="D1D5DB"/>
                </a:solidFill>
                <a:latin typeface="Inter"/>
              </a:rPr>
              <a:t> Reserved Instances &amp; cost monitoring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7381690" y="24574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7534086" y="2400300"/>
            <a:ext cx="308602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Inter"/>
              </a:rPr>
              <a:t>R6:</a:t>
            </a:r>
            <a:r>
              <a:rPr sz="955" b="0">
                <a:solidFill>
                  <a:srgbClr val="D1D5DB"/>
                </a:solidFill>
                <a:latin typeface="Inter"/>
              </a:rPr>
              <a:t> Multi-AZ failover &amp; automated backups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257868" y="2867025"/>
            <a:ext cx="1390615" cy="733424"/>
          </a:xfrm>
          <a:prstGeom prst="roundRect">
            <a:avLst>
              <a:gd name="adj" fmla="val 20779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EF44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TextBox 62"/>
          <p:cNvSpPr txBox="1"/>
          <p:nvPr/>
        </p:nvSpPr>
        <p:spPr>
          <a:xfrm>
            <a:off x="7353116" y="2962274"/>
            <a:ext cx="1200119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EF4444"/>
                </a:solidFill>
                <a:latin typeface="Poppins"/>
              </a:rPr>
              <a:t>2</a:t>
            </a:r>
            <a:endParaRPr sz="1435" b="1">
              <a:solidFill>
                <a:srgbClr val="EF4444"/>
              </a:solidFill>
              <a:latin typeface="Poppi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53116" y="3305174"/>
            <a:ext cx="120011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5" b="0">
                <a:solidFill>
                  <a:srgbClr val="9CA3AF"/>
                </a:solidFill>
                <a:latin typeface="Inter"/>
              </a:rPr>
              <a:t>CRITICAL</a:t>
            </a:r>
            <a:endParaRPr sz="83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724681" y="2867025"/>
            <a:ext cx="1390615" cy="733424"/>
          </a:xfrm>
          <a:prstGeom prst="roundRect">
            <a:avLst>
              <a:gd name="adj" fmla="val 20779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EAB30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6" name="TextBox 65"/>
          <p:cNvSpPr txBox="1"/>
          <p:nvPr/>
        </p:nvSpPr>
        <p:spPr>
          <a:xfrm>
            <a:off x="8819929" y="2962274"/>
            <a:ext cx="1200119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59E0B"/>
                </a:solidFill>
                <a:latin typeface="Poppins"/>
              </a:rPr>
              <a:t>4</a:t>
            </a:r>
            <a:endParaRPr sz="1435" b="1">
              <a:solidFill>
                <a:srgbClr val="F59E0B"/>
              </a:solidFill>
              <a:latin typeface="Poppi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819929" y="3305174"/>
            <a:ext cx="120011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5" b="0">
                <a:solidFill>
                  <a:srgbClr val="9CA3AF"/>
                </a:solidFill>
                <a:latin typeface="Inter"/>
              </a:rPr>
              <a:t>HIGH/MED</a:t>
            </a:r>
            <a:endParaRPr sz="83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0191495" y="2867025"/>
            <a:ext cx="1390615" cy="733424"/>
          </a:xfrm>
          <a:prstGeom prst="roundRect">
            <a:avLst>
              <a:gd name="adj" fmla="val 20779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TextBox 68"/>
          <p:cNvSpPr txBox="1"/>
          <p:nvPr/>
        </p:nvSpPr>
        <p:spPr>
          <a:xfrm>
            <a:off x="10286742" y="2962274"/>
            <a:ext cx="1200119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10B981"/>
                </a:solidFill>
                <a:latin typeface="Poppins"/>
              </a:rPr>
              <a:t>2</a:t>
            </a:r>
            <a:endParaRPr sz="1435" b="1">
              <a:solidFill>
                <a:srgbClr val="10B981"/>
              </a:solidFill>
              <a:latin typeface="Poppi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286742" y="3305174"/>
            <a:ext cx="1200119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5" b="0">
                <a:solidFill>
                  <a:srgbClr val="9CA3AF"/>
                </a:solidFill>
                <a:latin typeface="Inter"/>
              </a:rPr>
              <a:t>LOW</a:t>
            </a:r>
            <a:endParaRPr sz="83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7257868" y="3714750"/>
            <a:ext cx="4324241" cy="1304925"/>
          </a:xfrm>
          <a:prstGeom prst="roundRect">
            <a:avLst>
              <a:gd name="adj" fmla="val 1751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2" name="Picture 71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7381690" y="3886760"/>
            <a:ext cx="190495" cy="15127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648383" y="3838574"/>
            <a:ext cx="129536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Risk Monitoring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381690" y="4171950"/>
            <a:ext cx="407659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Quarterly risk review meetings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81690" y="4419600"/>
            <a:ext cx="407659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Update based on incidents &amp; testing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81690" y="4676775"/>
            <a:ext cx="407659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• Critical risks escalate immediately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7257868" y="5124449"/>
            <a:ext cx="2124021" cy="628650"/>
          </a:xfrm>
          <a:prstGeom prst="roundRect">
            <a:avLst>
              <a:gd name="adj" fmla="val 24242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8" name="TextBox 77"/>
          <p:cNvSpPr txBox="1"/>
          <p:nvPr/>
        </p:nvSpPr>
        <p:spPr>
          <a:xfrm>
            <a:off x="7343591" y="5219700"/>
            <a:ext cx="195257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Inter"/>
              </a:rPr>
              <a:t>R7: Compliance</a:t>
            </a:r>
            <a:endParaRPr sz="95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343591" y="5486400"/>
            <a:ext cx="438139" cy="190499"/>
          </a:xfrm>
          <a:prstGeom prst="roundRect">
            <a:avLst>
              <a:gd name="adj" fmla="val 4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0" name="TextBox 79"/>
          <p:cNvSpPr txBox="1"/>
          <p:nvPr/>
        </p:nvSpPr>
        <p:spPr>
          <a:xfrm>
            <a:off x="7343591" y="5486400"/>
            <a:ext cx="4381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HIGH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819829" y="5486400"/>
            <a:ext cx="419089" cy="190499"/>
          </a:xfrm>
          <a:prstGeom prst="roundRect">
            <a:avLst>
              <a:gd name="adj" fmla="val 4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2" name="TextBox 81"/>
          <p:cNvSpPr txBox="1"/>
          <p:nvPr/>
        </p:nvSpPr>
        <p:spPr>
          <a:xfrm>
            <a:off x="7819829" y="5486400"/>
            <a:ext cx="41908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LOW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9458088" y="5124449"/>
            <a:ext cx="2124021" cy="628650"/>
          </a:xfrm>
          <a:prstGeom prst="roundRect">
            <a:avLst>
              <a:gd name="adj" fmla="val 24242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4" name="TextBox 83"/>
          <p:cNvSpPr txBox="1"/>
          <p:nvPr/>
        </p:nvSpPr>
        <p:spPr>
          <a:xfrm>
            <a:off x="9543811" y="5219700"/>
            <a:ext cx="195257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1">
                <a:solidFill>
                  <a:srgbClr val="FFFFFF"/>
                </a:solidFill>
                <a:latin typeface="Inter"/>
              </a:rPr>
              <a:t>R8: Personnel</a:t>
            </a:r>
            <a:endParaRPr sz="95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9543811" y="5486400"/>
            <a:ext cx="409564" cy="190499"/>
          </a:xfrm>
          <a:prstGeom prst="roundRect">
            <a:avLst>
              <a:gd name="adj" fmla="val 40000"/>
            </a:avLst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6" name="TextBox 85"/>
          <p:cNvSpPr txBox="1"/>
          <p:nvPr/>
        </p:nvSpPr>
        <p:spPr>
          <a:xfrm>
            <a:off x="9543811" y="5486400"/>
            <a:ext cx="409564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MED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991475" y="5486400"/>
            <a:ext cx="419089" cy="190499"/>
          </a:xfrm>
          <a:prstGeom prst="roundRect">
            <a:avLst>
              <a:gd name="adj" fmla="val 40000"/>
            </a:avLst>
          </a:prstGeom>
          <a:solidFill>
            <a:srgbClr val="10B9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8" name="TextBox 87"/>
          <p:cNvSpPr txBox="1"/>
          <p:nvPr/>
        </p:nvSpPr>
        <p:spPr>
          <a:xfrm>
            <a:off x="9991475" y="5486400"/>
            <a:ext cx="41908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LOW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5076698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Conclusion &amp; Future Work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1000125"/>
            <a:ext cx="3705132" cy="5667374"/>
          </a:xfrm>
          <a:prstGeom prst="roundRect">
            <a:avLst>
              <a:gd name="adj" fmla="val 616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71505" y="1162050"/>
            <a:ext cx="3381290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Key Achievements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71505" y="1225867"/>
            <a:ext cx="228594" cy="177164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1604682"/>
            <a:ext cx="190495" cy="1624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8199" y="1590675"/>
            <a:ext cx="149538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99.9% Availability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8199" y="1847849"/>
            <a:ext cx="1495387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Target achieved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71505" y="2147607"/>
            <a:ext cx="190495" cy="1624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8199" y="2133599"/>
            <a:ext cx="177160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Multi-AZ Deployment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8199" y="2400300"/>
            <a:ext cx="1771605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&lt;60s RTO, 0 RPO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771505" y="2700057"/>
            <a:ext cx="190495" cy="1624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8199" y="2686050"/>
            <a:ext cx="223831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Defense-in-Depth Security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8199" y="2943225"/>
            <a:ext cx="223831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5 protection layers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3252507"/>
            <a:ext cx="190495" cy="1624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8199" y="3238500"/>
            <a:ext cx="197162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Auto-Scaling Capability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8199" y="3486150"/>
            <a:ext cx="1971625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2-8 backend instances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71505" y="3795432"/>
            <a:ext cx="190495" cy="1624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8199" y="3781424"/>
            <a:ext cx="184780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Production Monitoring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8199" y="4038599"/>
            <a:ext cx="184780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Comprehensive alerting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771505" y="4338357"/>
            <a:ext cx="190495" cy="16248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38199" y="4324349"/>
            <a:ext cx="149538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Cost Optimization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8199" y="4591050"/>
            <a:ext cx="1495387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61% savings achieved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505212" y="1000125"/>
            <a:ext cx="3181270" cy="2628900"/>
          </a:xfrm>
          <a:prstGeom prst="roundRect">
            <a:avLst>
              <a:gd name="adj" fmla="val 8695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4667133" y="1162050"/>
            <a:ext cx="285742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Current Limitations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4667133" y="1214308"/>
            <a:ext cx="209544" cy="181232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4667133" y="1575926"/>
            <a:ext cx="171445" cy="14379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914777" y="1562100"/>
            <a:ext cx="2609784" cy="4572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Single region deployment (eu-north-1)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4667133" y="2109326"/>
            <a:ext cx="171445" cy="14379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14777" y="2095499"/>
            <a:ext cx="204782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Reserved Instances pending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4667133" y="2414126"/>
            <a:ext cx="171445" cy="14379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14777" y="2400300"/>
            <a:ext cx="2609784" cy="4572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Advanced monitoring (X-Ray) &amp; caching (Redis) planned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4667133" y="2947526"/>
            <a:ext cx="171445" cy="14379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914777" y="2933699"/>
            <a:ext cx="235261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Budget constraints limit capacity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4667133" y="3252326"/>
            <a:ext cx="171445" cy="14379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914777" y="3238500"/>
            <a:ext cx="193352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External API dependencies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505212" y="3743325"/>
            <a:ext cx="3181270" cy="2381250"/>
          </a:xfrm>
          <a:prstGeom prst="roundRect">
            <a:avLst>
              <a:gd name="adj" fmla="val 9600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4676658" y="3981117"/>
            <a:ext cx="247643" cy="21021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000499" y="3914775"/>
            <a:ext cx="1723981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Poppins"/>
              </a:rPr>
              <a:t>Ready to Scale</a:t>
            </a:r>
            <a:endParaRPr sz="143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76658" y="4371975"/>
            <a:ext cx="2838379" cy="6858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52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Production-ready architecture designed for growth, security, and operational excellence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676658" y="5181599"/>
            <a:ext cx="1381090" cy="771525"/>
          </a:xfrm>
          <a:prstGeom prst="roundRect">
            <a:avLst>
              <a:gd name="adj" fmla="val 19753"/>
            </a:avLst>
          </a:prstGeom>
          <a:solidFill>
            <a:srgbClr val="A855F7">
              <a:alpha val="20000"/>
            </a:srgbClr>
          </a:solidFill>
          <a:ln w="8255">
            <a:solidFill>
              <a:srgbClr val="A855F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4800479" y="5267324"/>
            <a:ext cx="1133446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5" b="1">
                <a:solidFill>
                  <a:srgbClr val="A855F7"/>
                </a:solidFill>
                <a:latin typeface="Poppins"/>
              </a:rPr>
              <a:t>99.9%</a:t>
            </a:r>
            <a:endParaRPr sz="1675" b="1">
              <a:solidFill>
                <a:srgbClr val="A855F7"/>
              </a:solidFill>
              <a:latin typeface="Poppi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00479" y="5667374"/>
            <a:ext cx="1133446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5" b="0">
                <a:solidFill>
                  <a:srgbClr val="9CA3AF"/>
                </a:solidFill>
                <a:latin typeface="Inter"/>
              </a:rPr>
              <a:t>Availability</a:t>
            </a:r>
            <a:endParaRPr sz="83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133946" y="5181599"/>
            <a:ext cx="1381090" cy="771525"/>
          </a:xfrm>
          <a:prstGeom prst="roundRect">
            <a:avLst>
              <a:gd name="adj" fmla="val 19753"/>
            </a:avLst>
          </a:prstGeom>
          <a:solidFill>
            <a:srgbClr val="EC4899">
              <a:alpha val="20000"/>
            </a:srgbClr>
          </a:solidFill>
          <a:ln w="8255">
            <a:solidFill>
              <a:srgbClr val="EC48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6257768" y="5267324"/>
            <a:ext cx="1133446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5" b="1">
                <a:solidFill>
                  <a:srgbClr val="EC4899"/>
                </a:solidFill>
                <a:latin typeface="Poppins"/>
              </a:rPr>
              <a:t>&lt;60s</a:t>
            </a:r>
            <a:endParaRPr sz="1675" b="1">
              <a:solidFill>
                <a:srgbClr val="EC4899"/>
              </a:solidFill>
              <a:latin typeface="Poppi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57768" y="5667374"/>
            <a:ext cx="1133446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5" b="0">
                <a:solidFill>
                  <a:srgbClr val="9CA3AF"/>
                </a:solidFill>
                <a:latin typeface="Inter"/>
              </a:rPr>
              <a:t>Failover</a:t>
            </a:r>
            <a:endParaRPr sz="83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876978" y="1000125"/>
            <a:ext cx="3705132" cy="4552949"/>
          </a:xfrm>
          <a:prstGeom prst="roundRect">
            <a:avLst>
              <a:gd name="adj" fmla="val 616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TextBox 47"/>
          <p:cNvSpPr txBox="1"/>
          <p:nvPr/>
        </p:nvSpPr>
        <p:spPr>
          <a:xfrm>
            <a:off x="8038899" y="1162050"/>
            <a:ext cx="338129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Future Enhancements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8038899" y="1245458"/>
            <a:ext cx="209544" cy="118933"/>
          </a:xfrm>
          <a:prstGeom prst="rect">
            <a:avLst/>
          </a:prstGeom>
        </p:spPr>
      </p:pic>
      <p:sp>
        <p:nvSpPr>
          <p:cNvPr id="50" name="Rounded Rectangle 49"/>
          <p:cNvSpPr/>
          <p:nvPr/>
        </p:nvSpPr>
        <p:spPr>
          <a:xfrm>
            <a:off x="8038899" y="1562100"/>
            <a:ext cx="895327" cy="190499"/>
          </a:xfrm>
          <a:prstGeom prst="roundRect">
            <a:avLst>
              <a:gd name="adj" fmla="val 40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8038899" y="1562100"/>
            <a:ext cx="895327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3-6 MONTHS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38899" y="1790700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Multi-region deployment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38899" y="2038349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AWS X-Ray integration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038899" y="2295525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Redis caching layer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38899" y="2552700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GuardDuty &amp; Reserved Instances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038899" y="2876549"/>
            <a:ext cx="942951" cy="190499"/>
          </a:xfrm>
          <a:prstGeom prst="roundRect">
            <a:avLst>
              <a:gd name="adj" fmla="val 40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TextBox 56"/>
          <p:cNvSpPr txBox="1"/>
          <p:nvPr/>
        </p:nvSpPr>
        <p:spPr>
          <a:xfrm>
            <a:off x="8038899" y="2876549"/>
            <a:ext cx="942951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6-12 MONTHS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38899" y="3105149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ECS Fargate migration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38899" y="3352800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Distributed vector database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38899" y="3609975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Advanced RAG techniques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38899" y="3867149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Read replicas for scaling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8038899" y="4190999"/>
            <a:ext cx="895327" cy="190499"/>
          </a:xfrm>
          <a:prstGeom prst="roundRect">
            <a:avLst>
              <a:gd name="adj" fmla="val 40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TextBox 62"/>
          <p:cNvSpPr txBox="1"/>
          <p:nvPr/>
        </p:nvSpPr>
        <p:spPr>
          <a:xfrm>
            <a:off x="8038899" y="4190999"/>
            <a:ext cx="895327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sz="715" b="1">
                <a:solidFill>
                  <a:srgbClr val="FFFFFF"/>
                </a:solidFill>
                <a:latin typeface="Inter"/>
              </a:rPr>
              <a:t>12+ MONTHS</a:t>
            </a:r>
            <a:endParaRPr sz="7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038899" y="4419600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Microservices architecture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38899" y="4667249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ML pipeline integration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038899" y="4924424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Voice &amp; mobile support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038899" y="5181599"/>
            <a:ext cx="338129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260"/>
              </a:spcBef>
              <a:spcAft>
                <a:spcPts val="0"/>
              </a:spcAft>
            </a:pPr>
            <a:r>
              <a:rPr sz="895" b="0">
                <a:solidFill>
                  <a:srgbClr val="D1D5DB"/>
                </a:solidFill>
                <a:latin typeface="Inter"/>
              </a:rPr>
              <a:t>• Multi-cloud strategy</a:t>
            </a:r>
            <a:endParaRPr sz="895" b="0">
              <a:solidFill>
                <a:srgbClr val="D1D5DB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0"/>
            <a:ext cx="317174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Team Reflection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771525"/>
            <a:ext cx="4314717" cy="2600325"/>
          </a:xfrm>
          <a:prstGeom prst="roundRect">
            <a:avLst>
              <a:gd name="adj" fmla="val 8791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71505" y="1137138"/>
            <a:ext cx="304792" cy="1641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0595" y="933449"/>
            <a:ext cx="2819329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Poppins"/>
              </a:rPr>
              <a:t>Team Overview</a:t>
            </a:r>
            <a:endParaRPr sz="143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0595" y="1276350"/>
            <a:ext cx="281932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Cloud Computing (SE-315) • BESE29-A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1682563"/>
            <a:ext cx="190495" cy="1400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8199" y="1619250"/>
            <a:ext cx="71435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FFFFFF"/>
                </a:solidFill>
                <a:latin typeface="Inter"/>
              </a:rPr>
              <a:t>Abdullah</a:t>
            </a:r>
            <a:endParaRPr sz="1075" b="0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71505" y="2006413"/>
            <a:ext cx="190495" cy="1400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8199" y="1952624"/>
            <a:ext cx="143823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FFFFFF"/>
                </a:solidFill>
                <a:latin typeface="Inter"/>
              </a:rPr>
              <a:t>Muhammad Azfar</a:t>
            </a:r>
            <a:endParaRPr sz="1075" b="0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771505" y="2349313"/>
            <a:ext cx="190495" cy="1400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8199" y="2286000"/>
            <a:ext cx="143823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FFFFFF"/>
                </a:solidFill>
                <a:latin typeface="Inter"/>
              </a:rPr>
              <a:t>Muhammad Affan</a:t>
            </a:r>
            <a:endParaRPr sz="1075" b="0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2673163"/>
            <a:ext cx="190495" cy="140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8199" y="2619374"/>
            <a:ext cx="215259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FFFFFF"/>
                </a:solidFill>
                <a:latin typeface="Inter"/>
              </a:rPr>
              <a:t>Muhammad Hamza Haider</a:t>
            </a:r>
            <a:endParaRPr sz="1075" b="0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71505" y="3016063"/>
            <a:ext cx="190495" cy="1400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8199" y="2952750"/>
            <a:ext cx="156206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FFFFFF"/>
                </a:solidFill>
                <a:latin typeface="Inter"/>
              </a:rPr>
              <a:t>Muhammad Muhad</a:t>
            </a:r>
            <a:endParaRPr sz="1075" b="0">
              <a:solidFill>
                <a:srgbClr val="FFFFFF"/>
              </a:solidFill>
              <a:latin typeface="Inter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9584" y="3486150"/>
            <a:ext cx="4314717" cy="2190749"/>
          </a:xfrm>
          <a:prstGeom prst="roundRect">
            <a:avLst>
              <a:gd name="adj" fmla="val 1043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771505" y="3702367"/>
            <a:ext cx="228594" cy="1771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76298" y="3648074"/>
            <a:ext cx="135251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Key Learnings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71505" y="4124324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904852" y="4048124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Comprehensive cloud architecture design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71505" y="4429125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904852" y="4352924"/>
            <a:ext cx="283837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Balancing cost, performance &amp; security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71505" y="4733925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04852" y="4657725"/>
            <a:ext cx="295267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Documentation &amp; operational procedures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71505" y="5038724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04852" y="4962525"/>
            <a:ext cx="2076398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Systematic risk management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71505" y="5343525"/>
            <a:ext cx="57148" cy="57150"/>
          </a:xfrm>
          <a:prstGeom prst="roundRect">
            <a:avLst>
              <a:gd name="adj" fmla="val 333300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904852" y="5267324"/>
            <a:ext cx="289552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Practical application of course concepts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114797" y="771525"/>
            <a:ext cx="6467313" cy="3724274"/>
          </a:xfrm>
          <a:prstGeom prst="roundRect">
            <a:avLst>
              <a:gd name="adj" fmla="val 613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5276718" y="933449"/>
            <a:ext cx="614347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Individual Contributions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5276718" y="994204"/>
            <a:ext cx="209544" cy="164241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5276718" y="1333500"/>
            <a:ext cx="3019349" cy="1000125"/>
          </a:xfrm>
          <a:prstGeom prst="roundRect">
            <a:avLst>
              <a:gd name="adj" fmla="val 1523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5400539" y="1499907"/>
            <a:ext cx="190495" cy="16248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667233" y="1457325"/>
            <a:ext cx="695307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Abdullah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00539" y="1771650"/>
            <a:ext cx="2771705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Architecture • Scalability • Security • Team Coordination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400839" y="1333500"/>
            <a:ext cx="3019349" cy="1000125"/>
          </a:xfrm>
          <a:prstGeom prst="roundRect">
            <a:avLst>
              <a:gd name="adj" fmla="val 1523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8524661" y="1499907"/>
            <a:ext cx="190495" cy="16248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791355" y="1457325"/>
            <a:ext cx="1390615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Muhammad Azfar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24661" y="1771650"/>
            <a:ext cx="2771705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Design • Reliability • Risk Register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76718" y="2438400"/>
            <a:ext cx="3019349" cy="1000125"/>
          </a:xfrm>
          <a:prstGeom prst="roundRect">
            <a:avLst>
              <a:gd name="adj" fmla="val 1523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5400539" y="2604807"/>
            <a:ext cx="190495" cy="1624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667233" y="2571750"/>
            <a:ext cx="1390615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Muhammad Affan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00539" y="2886075"/>
            <a:ext cx="2771705" cy="4286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Testing • Conclusion • Architecture Diagrams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400839" y="2438400"/>
            <a:ext cx="3019349" cy="1000125"/>
          </a:xfrm>
          <a:prstGeom prst="roundRect">
            <a:avLst>
              <a:gd name="adj" fmla="val 1523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8524661" y="2604807"/>
            <a:ext cx="190495" cy="16248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791355" y="2571750"/>
            <a:ext cx="1342991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M. Hamza Haider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24661" y="2886075"/>
            <a:ext cx="2771705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Cost • Testing • Conclusion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76718" y="3552825"/>
            <a:ext cx="3019349" cy="781050"/>
          </a:xfrm>
          <a:prstGeom prst="roundRect">
            <a:avLst>
              <a:gd name="adj" fmla="val 19512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5400539" y="3719232"/>
            <a:ext cx="190495" cy="16248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667233" y="3676649"/>
            <a:ext cx="1504912" cy="24764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15" b="1">
                <a:solidFill>
                  <a:srgbClr val="FFFFFF"/>
                </a:solidFill>
                <a:latin typeface="Inter"/>
              </a:rPr>
              <a:t>Muhammad Muhad</a:t>
            </a:r>
            <a:endParaRPr sz="10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00539" y="4000500"/>
            <a:ext cx="2771705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30"/>
              </a:lnSpc>
              <a:spcBef>
                <a:spcPts val="0"/>
              </a:spcBef>
              <a:spcAft>
                <a:spcPts val="0"/>
              </a:spcAft>
            </a:pPr>
            <a:r>
              <a:rPr sz="895" b="0">
                <a:solidFill>
                  <a:srgbClr val="9CA3AF"/>
                </a:solidFill>
                <a:latin typeface="Inter"/>
              </a:rPr>
              <a:t>Operational Plan • Cost</a:t>
            </a:r>
            <a:endParaRPr sz="8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114797" y="4610099"/>
            <a:ext cx="2076398" cy="1209674"/>
          </a:xfrm>
          <a:prstGeom prst="roundRect">
            <a:avLst>
              <a:gd name="adj" fmla="val 18897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6000599" y="4761034"/>
            <a:ext cx="304792" cy="26963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752956" y="5086350"/>
            <a:ext cx="800079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5" b="1">
                <a:solidFill>
                  <a:srgbClr val="FFFFFF"/>
                </a:solidFill>
                <a:latin typeface="Poppins"/>
              </a:rPr>
              <a:t>99.9%</a:t>
            </a:r>
            <a:endParaRPr sz="167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819629" y="5486400"/>
            <a:ext cx="666733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5" b="0">
                <a:solidFill>
                  <a:srgbClr val="9CA3AF"/>
                </a:solidFill>
                <a:latin typeface="Inter"/>
              </a:rPr>
              <a:t>Availability</a:t>
            </a:r>
            <a:endParaRPr sz="83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05492" y="4610099"/>
            <a:ext cx="2076398" cy="1209674"/>
          </a:xfrm>
          <a:prstGeom prst="roundRect">
            <a:avLst>
              <a:gd name="adj" fmla="val 18897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8191295" y="4752242"/>
            <a:ext cx="304792" cy="28721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781730" y="5086350"/>
            <a:ext cx="1133446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5" b="1">
                <a:solidFill>
                  <a:srgbClr val="FFFFFF"/>
                </a:solidFill>
                <a:latin typeface="Poppins"/>
              </a:rPr>
              <a:t>5 Layers</a:t>
            </a:r>
            <a:endParaRPr sz="167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86522" y="5486400"/>
            <a:ext cx="523861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5" b="0">
                <a:solidFill>
                  <a:srgbClr val="9CA3AF"/>
                </a:solidFill>
                <a:latin typeface="Inter"/>
              </a:rPr>
              <a:t>Security</a:t>
            </a:r>
            <a:endParaRPr sz="83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505712" y="4610099"/>
            <a:ext cx="2076398" cy="1209674"/>
          </a:xfrm>
          <a:prstGeom prst="roundRect">
            <a:avLst>
              <a:gd name="adj" fmla="val 18897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2" name="Picture 61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10391515" y="4788876"/>
            <a:ext cx="304792" cy="21394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220069" y="5086350"/>
            <a:ext cx="638159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5" b="1">
                <a:solidFill>
                  <a:srgbClr val="FFFFFF"/>
                </a:solidFill>
                <a:latin typeface="Poppins"/>
              </a:rPr>
              <a:t>&lt;60s</a:t>
            </a:r>
            <a:endParaRPr sz="167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296267" y="5486400"/>
            <a:ext cx="495287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5" b="0">
                <a:solidFill>
                  <a:srgbClr val="9CA3AF"/>
                </a:solidFill>
                <a:latin typeface="Inter"/>
              </a:rPr>
              <a:t>Failover</a:t>
            </a:r>
            <a:endParaRPr sz="83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114797" y="5934075"/>
            <a:ext cx="6467313" cy="914400"/>
          </a:xfrm>
          <a:prstGeom prst="roundRect">
            <a:avLst>
              <a:gd name="adj" fmla="val 25000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5286242" y="6258253"/>
            <a:ext cx="342891" cy="26604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743431" y="6105525"/>
            <a:ext cx="1695407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Poppins"/>
              </a:rPr>
              <a:t>Thank You</a:t>
            </a:r>
            <a:endParaRPr sz="143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43431" y="6448425"/>
            <a:ext cx="169540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Questions &amp; Discussion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419889" y="6210299"/>
            <a:ext cx="1933526" cy="371475"/>
          </a:xfrm>
          <a:prstGeom prst="roundRect">
            <a:avLst>
              <a:gd name="adj" fmla="val 41025"/>
            </a:avLst>
          </a:prstGeom>
          <a:solidFill>
            <a:srgbClr val="A855F7">
              <a:alpha val="20000"/>
            </a:srgbClr>
          </a:solidFill>
          <a:ln w="8255">
            <a:solidFill>
              <a:srgbClr val="A855F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TextBox 69"/>
          <p:cNvSpPr txBox="1"/>
          <p:nvPr/>
        </p:nvSpPr>
        <p:spPr>
          <a:xfrm>
            <a:off x="8581810" y="6286500"/>
            <a:ext cx="1609684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5" b="1">
                <a:solidFill>
                  <a:srgbClr val="A855F7"/>
                </a:solidFill>
                <a:latin typeface="Inter"/>
              </a:rPr>
              <a:t>Cloud Computing SE-315</a:t>
            </a:r>
            <a:endParaRPr sz="83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29614" y="6210299"/>
            <a:ext cx="981050" cy="371475"/>
          </a:xfrm>
          <a:prstGeom prst="roundRect">
            <a:avLst>
              <a:gd name="adj" fmla="val 41025"/>
            </a:avLst>
          </a:prstGeom>
          <a:solidFill>
            <a:srgbClr val="EC4899">
              <a:alpha val="20000"/>
            </a:srgbClr>
          </a:solidFill>
          <a:ln w="8255">
            <a:solidFill>
              <a:srgbClr val="EC48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TextBox 71"/>
          <p:cNvSpPr txBox="1"/>
          <p:nvPr/>
        </p:nvSpPr>
        <p:spPr>
          <a:xfrm>
            <a:off x="10591535" y="6286500"/>
            <a:ext cx="657208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65"/>
              </a:lnSpc>
              <a:spcBef>
                <a:spcPts val="0"/>
              </a:spcBef>
              <a:spcAft>
                <a:spcPts val="0"/>
              </a:spcAft>
            </a:pPr>
            <a:r>
              <a:rPr sz="835" b="1">
                <a:solidFill>
                  <a:srgbClr val="EC4899"/>
                </a:solidFill>
                <a:latin typeface="Inter"/>
              </a:rPr>
              <a:t>BESE29-A</a:t>
            </a:r>
            <a:endParaRPr sz="835" b="1">
              <a:solidFill>
                <a:srgbClr val="EC4899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14300"/>
            <a:ext cx="3933726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Executive Summary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1114425"/>
            <a:ext cx="5867253" cy="2019299"/>
          </a:xfrm>
          <a:prstGeom prst="roundRect">
            <a:avLst>
              <a:gd name="adj" fmla="val 1509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847703" y="1352549"/>
            <a:ext cx="5391015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1040"/>
              </a:spcAft>
            </a:pPr>
            <a:r>
              <a:rPr sz="1555" b="1">
                <a:solidFill>
                  <a:srgbClr val="FFFFFF"/>
                </a:solidFill>
                <a:latin typeface="Poppins"/>
              </a:rPr>
              <a:t>SONYC Application Overview</a:t>
            </a:r>
            <a:endParaRPr sz="155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703" y="1876424"/>
            <a:ext cx="5391015" cy="101917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sz="1315" b="0">
                <a:solidFill>
                  <a:srgbClr val="D1D5DB"/>
                </a:solidFill>
                <a:latin typeface="Inter"/>
              </a:rPr>
              <a:t> A production-ready </a:t>
            </a:r>
            <a:r>
              <a:rPr sz="1315" b="1">
                <a:solidFill>
                  <a:srgbClr val="A855F7"/>
                </a:solidFill>
                <a:latin typeface="Inter"/>
              </a:rPr>
              <a:t>Retrieval-Augmented Generation (RAG)</a:t>
            </a:r>
            <a:r>
              <a:rPr sz="1315" b="0">
                <a:solidFill>
                  <a:srgbClr val="D1D5DB"/>
                </a:solidFill>
                <a:latin typeface="Inter"/>
              </a:rPr>
              <a:t> chatbot application deployed on AWS cloud infrastructure. </a:t>
            </a:r>
            <a:endParaRPr sz="131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9584" y="3324225"/>
            <a:ext cx="5867253" cy="2295525"/>
          </a:xfrm>
          <a:prstGeom prst="roundRect">
            <a:avLst>
              <a:gd name="adj" fmla="val 1327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847703" y="3562349"/>
            <a:ext cx="5391015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1040"/>
              </a:spcAft>
            </a:pPr>
            <a:r>
              <a:rPr sz="1555" b="1">
                <a:solidFill>
                  <a:srgbClr val="FFFFFF"/>
                </a:solidFill>
                <a:latin typeface="Poppins"/>
              </a:rPr>
              <a:t>Key Highlights</a:t>
            </a:r>
            <a:endParaRPr sz="155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847703" y="4144617"/>
            <a:ext cx="266693" cy="2261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8694" y="4086225"/>
            <a:ext cx="182875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Inter"/>
              </a:rPr>
              <a:t>99.9% Availability</a:t>
            </a:r>
            <a:endParaRPr sz="13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8694" y="4400550"/>
            <a:ext cx="182875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Target uptime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3619409" y="4162010"/>
            <a:ext cx="266693" cy="1913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0399" y="4086225"/>
            <a:ext cx="2162120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Inter"/>
              </a:rPr>
              <a:t>Multi-AZ Deployment</a:t>
            </a:r>
            <a:endParaRPr sz="13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00399" y="4400550"/>
            <a:ext cx="216212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High availability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847703" y="4856921"/>
            <a:ext cx="266693" cy="2493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28694" y="4810124"/>
            <a:ext cx="200972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Inter"/>
              </a:rPr>
              <a:t>Production Security</a:t>
            </a:r>
            <a:endParaRPr sz="13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28694" y="5124449"/>
            <a:ext cx="200972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Defense-in-depth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3619409" y="4909102"/>
            <a:ext cx="266693" cy="1449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00399" y="4810124"/>
            <a:ext cx="140966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Inter"/>
              </a:rPr>
              <a:t>Auto-Scaling</a:t>
            </a:r>
            <a:endParaRPr sz="131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00399" y="5124449"/>
            <a:ext cx="140966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100-1,000+ users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781630" y="1114425"/>
            <a:ext cx="4800479" cy="5438774"/>
          </a:xfrm>
          <a:prstGeom prst="roundRect">
            <a:avLst>
              <a:gd name="adj" fmla="val 634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019749" y="1352549"/>
            <a:ext cx="4324241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1300"/>
              </a:spcAft>
            </a:pPr>
            <a:r>
              <a:rPr sz="1555" b="1">
                <a:solidFill>
                  <a:srgbClr val="FFFFFF"/>
                </a:solidFill>
                <a:latin typeface="Poppins"/>
              </a:rPr>
              <a:t>Production vs Development</a:t>
            </a:r>
            <a:endParaRPr sz="155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019749" y="2133599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248343" y="2038349"/>
            <a:ext cx="37146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9CA3AF"/>
                </a:solidFill>
                <a:latin typeface="Inter"/>
              </a:rPr>
              <a:t>EC2</a:t>
            </a:r>
            <a:endParaRPr sz="11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19989" y="1914525"/>
            <a:ext cx="192400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Single m7i-flex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19989" y="2171700"/>
            <a:ext cx="192400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Multiple t3 instances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019749" y="2990849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248343" y="2895600"/>
            <a:ext cx="1495387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9CA3AF"/>
                </a:solidFill>
                <a:latin typeface="Inter"/>
              </a:rPr>
              <a:t>Availability Zone</a:t>
            </a:r>
            <a:endParaRPr sz="11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5257" y="2771775"/>
            <a:ext cx="162873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Single (eu-north-1b)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257" y="3028950"/>
            <a:ext cx="162873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Multi-AZ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019749" y="3848099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7248343" y="3752849"/>
            <a:ext cx="1295367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9CA3AF"/>
                </a:solidFill>
                <a:latin typeface="Inter"/>
              </a:rPr>
              <a:t>RDS Database</a:t>
            </a:r>
            <a:endParaRPr sz="11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43771" y="3629025"/>
            <a:ext cx="220021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db.t4g.micro, Single-AZ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43771" y="3886200"/>
            <a:ext cx="220021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db.t3.medium, Multi-AZ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019749" y="4705350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7248343" y="4610099"/>
            <a:ext cx="76198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9CA3AF"/>
                </a:solidFill>
                <a:latin typeface="Inter"/>
              </a:rPr>
              <a:t>Security</a:t>
            </a:r>
            <a:endParaRPr sz="11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91375" y="4486275"/>
            <a:ext cx="235261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Broad access (dev config)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91375" y="4743450"/>
            <a:ext cx="235261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Least privilege, restricted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019749" y="5562600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7248343" y="5467349"/>
            <a:ext cx="78103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9CA3AF"/>
                </a:solidFill>
                <a:latin typeface="Inter"/>
              </a:rPr>
              <a:t>Network</a:t>
            </a:r>
            <a:endParaRPr sz="119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800879" y="5343525"/>
            <a:ext cx="254311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9CA3AF"/>
                </a:solidFill>
                <a:latin typeface="Inter"/>
              </a:rPr>
              <a:t>Simple VPC</a:t>
            </a:r>
            <a:endParaRPr sz="107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00879" y="5600700"/>
            <a:ext cx="254311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Multi-tier (ALB, CloudFront)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0"/>
            <a:ext cx="6610184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High-Level Architecture Overview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1209674"/>
            <a:ext cx="6229194" cy="5334000"/>
          </a:xfrm>
          <a:prstGeom prst="roundRect">
            <a:avLst>
              <a:gd name="adj" fmla="val 5714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819129" y="1419225"/>
            <a:ext cx="5810104" cy="4572000"/>
          </a:xfrm>
          <a:prstGeom prst="round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19129" y="6105525"/>
            <a:ext cx="5810104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78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Figure 1: Multi-Tier Cloud Deployment Architecture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067373" y="809625"/>
            <a:ext cx="4514737" cy="1733550"/>
          </a:xfrm>
          <a:prstGeom prst="roundRect">
            <a:avLst>
              <a:gd name="adj" fmla="val 13186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229294" y="971550"/>
            <a:ext cx="419089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Presentation Layer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229294" y="1031557"/>
            <a:ext cx="228594" cy="1657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4086" y="1371600"/>
            <a:ext cx="388610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• CloudFront CDN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4086" y="1733550"/>
            <a:ext cx="388610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52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• Next.js Frontend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4086" y="2095499"/>
            <a:ext cx="388610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52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• S3 Static Assets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067373" y="2657475"/>
            <a:ext cx="4514737" cy="1371600"/>
          </a:xfrm>
          <a:prstGeom prst="roundRect">
            <a:avLst>
              <a:gd name="adj" fmla="val 16666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229294" y="2819399"/>
            <a:ext cx="419089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Application Layer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229294" y="2873692"/>
            <a:ext cx="228594" cy="1771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34086" y="3219449"/>
            <a:ext cx="388610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• Application Load Balancer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34086" y="3581400"/>
            <a:ext cx="388610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52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• FastAPI Backend (Auto Scaling)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067373" y="4143375"/>
            <a:ext cx="4514737" cy="1371600"/>
          </a:xfrm>
          <a:prstGeom prst="roundRect">
            <a:avLst>
              <a:gd name="adj" fmla="val 16666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229294" y="4305300"/>
            <a:ext cx="419089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Data Layer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7229294" y="4365307"/>
            <a:ext cx="228594" cy="16573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34086" y="4705350"/>
            <a:ext cx="388610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• RDS PostgreSQL (Multi-AZ)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34086" y="5067299"/>
            <a:ext cx="388610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52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• S3 Vector Stores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067373" y="5629275"/>
            <a:ext cx="4514737" cy="1314450"/>
          </a:xfrm>
          <a:prstGeom prst="roundRect">
            <a:avLst>
              <a:gd name="adj" fmla="val 17391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229294" y="5791200"/>
            <a:ext cx="419089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External Services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7229294" y="5825490"/>
            <a:ext cx="228594" cy="217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34086" y="6191250"/>
            <a:ext cx="190495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• Google AI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15237" y="6191250"/>
            <a:ext cx="190495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• HuggingFace API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34086" y="6524624"/>
            <a:ext cx="190495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• GitHub API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15237" y="6524624"/>
            <a:ext cx="190495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• Tavily Search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0"/>
            <a:ext cx="5943451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Network Topology &amp; Data Flow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809625"/>
            <a:ext cx="6229194" cy="2838450"/>
          </a:xfrm>
          <a:prstGeom prst="roundRect">
            <a:avLst>
              <a:gd name="adj" fmla="val 10738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ounded Rectangle 3"/>
          <p:cNvSpPr/>
          <p:nvPr/>
        </p:nvSpPr>
        <p:spPr>
          <a:xfrm>
            <a:off x="781030" y="981074"/>
            <a:ext cx="5886302" cy="2190749"/>
          </a:xfrm>
          <a:prstGeom prst="round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81030" y="3248024"/>
            <a:ext cx="588630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52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Figure 2: VPC Subnet Architecture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9584" y="3800475"/>
            <a:ext cx="6229194" cy="2838450"/>
          </a:xfrm>
          <a:prstGeom prst="roundRect">
            <a:avLst>
              <a:gd name="adj" fmla="val 10738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781030" y="3971925"/>
            <a:ext cx="5886302" cy="219074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81030" y="6238874"/>
            <a:ext cx="588630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560"/>
              </a:lnSpc>
              <a:spcBef>
                <a:spcPts val="52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Figure 3: Chat Streaming Request Flow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067373" y="809625"/>
            <a:ext cx="4514737" cy="2781300"/>
          </a:xfrm>
          <a:prstGeom prst="roundRect">
            <a:avLst>
              <a:gd name="adj" fmla="val 821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267393" y="1009649"/>
            <a:ext cx="4114697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1040"/>
              </a:spcAft>
            </a:pPr>
            <a:r>
              <a:rPr sz="143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435" b="1">
                <a:solidFill>
                  <a:srgbClr val="FFFFFF"/>
                </a:solidFill>
                <a:latin typeface="Poppins"/>
              </a:rPr>
              <a:t> VPC Architecture </a:t>
            </a:r>
            <a:endParaRPr sz="143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267393" y="1076739"/>
            <a:ext cx="266693" cy="20872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267393" y="158114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457888" y="1504950"/>
            <a:ext cx="152396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CIDR:</a:t>
            </a:r>
            <a:r>
              <a:rPr sz="1195" b="0">
                <a:solidFill>
                  <a:srgbClr val="D1D5DB"/>
                </a:solidFill>
                <a:latin typeface="Inter"/>
              </a:rPr>
              <a:t> 10.0.0.0/16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267393" y="198119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7457888" y="1904999"/>
            <a:ext cx="318127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Public Subnets:</a:t>
            </a:r>
            <a:r>
              <a:rPr sz="1195" b="0">
                <a:solidFill>
                  <a:srgbClr val="D1D5DB"/>
                </a:solidFill>
                <a:latin typeface="Inter"/>
              </a:rPr>
              <a:t> ALB, NAT Gateway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67393" y="23812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457888" y="2305049"/>
            <a:ext cx="320031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Private App Subnets:</a:t>
            </a:r>
            <a:r>
              <a:rPr sz="1195" b="0">
                <a:solidFill>
                  <a:srgbClr val="D1D5DB"/>
                </a:solidFill>
                <a:latin typeface="Inter"/>
              </a:rPr>
              <a:t> EC2 Backend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267393" y="278130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457888" y="2705099"/>
            <a:ext cx="354321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Private Data Subnets:</a:t>
            </a:r>
            <a:r>
              <a:rPr sz="1195" b="0">
                <a:solidFill>
                  <a:srgbClr val="D1D5DB"/>
                </a:solidFill>
                <a:latin typeface="Inter"/>
              </a:rPr>
              <a:t> RDS PostgreSQL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267393" y="31813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7457888" y="3105149"/>
            <a:ext cx="314317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Multi-AZ:</a:t>
            </a:r>
            <a:r>
              <a:rPr sz="1195" b="0">
                <a:solidFill>
                  <a:srgbClr val="D1D5DB"/>
                </a:solidFill>
                <a:latin typeface="Inter"/>
              </a:rPr>
              <a:t> eu-north-1a, eu-north-1b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067373" y="3743325"/>
            <a:ext cx="4514737" cy="2514600"/>
          </a:xfrm>
          <a:prstGeom prst="roundRect">
            <a:avLst>
              <a:gd name="adj" fmla="val 9090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7267393" y="3943350"/>
            <a:ext cx="4114697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1040"/>
              </a:spcAft>
            </a:pPr>
            <a:r>
              <a:rPr sz="143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435" b="1">
                <a:solidFill>
                  <a:srgbClr val="FFFFFF"/>
                </a:solidFill>
                <a:latin typeface="Poppins"/>
              </a:rPr>
              <a:t> Request Flow </a:t>
            </a:r>
            <a:endParaRPr sz="143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7267393" y="4030731"/>
            <a:ext cx="266693" cy="168136"/>
          </a:xfrm>
          <a:prstGeom prst="rect">
            <a:avLst/>
          </a:prstGeom>
        </p:spPr>
      </p:pic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7315017" y="4482611"/>
            <a:ext cx="304792" cy="2168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67393" y="4800600"/>
            <a:ext cx="39051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FFFFFF"/>
                </a:solidFill>
                <a:latin typeface="Inter"/>
              </a:rPr>
              <a:t>User</a:t>
            </a:r>
            <a:endParaRPr sz="1075" b="0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8181770" y="4673413"/>
            <a:ext cx="190495" cy="140073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9200919" y="4482611"/>
            <a:ext cx="304792" cy="21687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896127" y="4800600"/>
            <a:ext cx="90485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FFFFFF"/>
                </a:solidFill>
                <a:latin typeface="Inter"/>
              </a:rPr>
              <a:t>CloudFront</a:t>
            </a:r>
            <a:endParaRPr sz="1075" b="0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10334366" y="4673413"/>
            <a:ext cx="190495" cy="140073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11067773" y="4473819"/>
            <a:ext cx="304792" cy="23446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048723" y="4800600"/>
            <a:ext cx="33336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FFFFFF"/>
                </a:solidFill>
                <a:latin typeface="Inter"/>
              </a:rPr>
              <a:t>ALB</a:t>
            </a:r>
            <a:endParaRPr sz="1075" b="0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9229494" y="5197288"/>
            <a:ext cx="190495" cy="140073"/>
          </a:xfrm>
          <a:prstGeom prst="rect">
            <a:avLst/>
          </a:prstGeom>
        </p:spPr>
      </p:pic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7667433" y="5473944"/>
            <a:ext cx="304792" cy="23446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267393" y="5800725"/>
            <a:ext cx="109534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FFFFFF"/>
                </a:solidFill>
                <a:latin typeface="Inter"/>
              </a:rPr>
              <a:t>Backend EC2</a:t>
            </a:r>
            <a:endParaRPr sz="1075" b="0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8591335" y="5683063"/>
            <a:ext cx="190495" cy="140073"/>
          </a:xfrm>
          <a:prstGeom prst="rect">
            <a:avLst/>
          </a:prstGeom>
        </p:spPr>
      </p:pic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9172345" y="5482736"/>
            <a:ext cx="304792" cy="21687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010424" y="5800725"/>
            <a:ext cx="62863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FFFFFF"/>
                </a:solidFill>
                <a:latin typeface="Inter"/>
              </a:rPr>
              <a:t>RDS/S3</a:t>
            </a:r>
            <a:endParaRPr sz="1075" b="0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9867653" y="5683063"/>
            <a:ext cx="190495" cy="140073"/>
          </a:xfrm>
          <a:prstGeom prst="rect">
            <a:avLst/>
          </a:prstGeom>
        </p:spPr>
      </p:pic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10686782" y="5447567"/>
            <a:ext cx="304792" cy="28721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296267" y="5800725"/>
            <a:ext cx="108582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FFFFFF"/>
                </a:solidFill>
                <a:latin typeface="Inter"/>
              </a:rPr>
              <a:t>External APIs</a:t>
            </a:r>
            <a:endParaRPr sz="1075" b="0">
              <a:solidFill>
                <a:srgbClr val="FFFFFF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0"/>
            <a:ext cx="8667533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Detailed Design - Component Specifications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809625"/>
            <a:ext cx="6448263" cy="2257425"/>
          </a:xfrm>
          <a:prstGeom prst="roundRect">
            <a:avLst>
              <a:gd name="adj" fmla="val 10126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71505" y="1028285"/>
            <a:ext cx="266693" cy="191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2496" y="971550"/>
            <a:ext cx="962000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Frontend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505" y="1400175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Technology Stack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505" y="1666874"/>
            <a:ext cx="3000299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Next.js 15.5.7, React 18, TypeScript 5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102" y="1400175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Instance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102" y="1666874"/>
            <a:ext cx="300029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t3.medium (2 vCPU, 4 GB)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505" y="2352675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CSS Framework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505" y="2619374"/>
            <a:ext cx="300029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Tailwind CSS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102" y="2352675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Instances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6102" y="2619374"/>
            <a:ext cx="300029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2-5 instances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09584" y="3181350"/>
            <a:ext cx="6448263" cy="1971675"/>
          </a:xfrm>
          <a:prstGeom prst="roundRect">
            <a:avLst>
              <a:gd name="adj" fmla="val 1159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3400839"/>
            <a:ext cx="266693" cy="2087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52496" y="3343275"/>
            <a:ext cx="933426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Backend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505" y="3771900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Framework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1505" y="4038599"/>
            <a:ext cx="300029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FastAPI 0.104+, Python 3.11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86102" y="3771900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Instance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86102" y="4038599"/>
            <a:ext cx="300029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t3.large (2 vCPU, 8 GB)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1505" y="4438649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Workers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1505" y="4705350"/>
            <a:ext cx="300029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5 workers per instance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86102" y="4438649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Instances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86102" y="4705350"/>
            <a:ext cx="300029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2-8 instances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09584" y="5267324"/>
            <a:ext cx="6448263" cy="1971675"/>
          </a:xfrm>
          <a:prstGeom prst="roundRect">
            <a:avLst>
              <a:gd name="adj" fmla="val 1159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71505" y="5485985"/>
            <a:ext cx="266693" cy="1913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52496" y="5429250"/>
            <a:ext cx="1676358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Database Layer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1505" y="5857875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Database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1505" y="6124574"/>
            <a:ext cx="300029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PostgreSQL 15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6102" y="5857875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RDS Instance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102" y="6124574"/>
            <a:ext cx="300029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db.t3.medium Multi-AZ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1505" y="6524624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Storage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1505" y="6791325"/>
            <a:ext cx="300029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100 GB gp3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102" y="6524624"/>
            <a:ext cx="300029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Backup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86102" y="6791325"/>
            <a:ext cx="300029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7-day retention, Point-in-time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09584" y="7353299"/>
            <a:ext cx="6448263" cy="1304925"/>
          </a:xfrm>
          <a:prstGeom prst="roundRect">
            <a:avLst>
              <a:gd name="adj" fmla="val 1751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771505" y="7572789"/>
            <a:ext cx="266693" cy="20872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52496" y="7515225"/>
            <a:ext cx="1314417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Vector Store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1505" y="7943850"/>
            <a:ext cx="1962100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Engine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1505" y="8210549"/>
            <a:ext cx="196210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ChromaDB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47903" y="7943850"/>
            <a:ext cx="1962100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Backend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47903" y="8210549"/>
            <a:ext cx="196210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S3 Standard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33826" y="7943850"/>
            <a:ext cx="1962100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Embeddings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33826" y="8210549"/>
            <a:ext cx="196210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Google AI (1536-dim)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286442" y="809625"/>
            <a:ext cx="4295667" cy="6553199"/>
          </a:xfrm>
          <a:prstGeom prst="roundRect">
            <a:avLst>
              <a:gd name="adj" fmla="val 5321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7448363" y="971550"/>
            <a:ext cx="3971825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1040"/>
              </a:spcAft>
            </a:pPr>
            <a:r>
              <a:rPr sz="143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435" b="1">
                <a:solidFill>
                  <a:srgbClr val="FFFFFF"/>
                </a:solidFill>
                <a:latin typeface="Poppins"/>
              </a:rPr>
              <a:t> Technology Choices </a:t>
            </a:r>
            <a:endParaRPr sz="143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7448363" y="1029942"/>
            <a:ext cx="266693" cy="22611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48363" y="1466849"/>
            <a:ext cx="397182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520"/>
              </a:spcAft>
            </a:pPr>
            <a:r>
              <a:rPr sz="1195" b="1">
                <a:solidFill>
                  <a:srgbClr val="FFFFFF"/>
                </a:solidFill>
                <a:latin typeface="Inter"/>
              </a:rPr>
              <a:t>RDS vs Self-Hosted</a:t>
            </a:r>
            <a:endParaRPr sz="1195" b="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7448363" y="1898701"/>
            <a:ext cx="171445" cy="10784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696007" y="1828800"/>
            <a:ext cx="306697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Automated backups, Multi-AZ failover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448363" y="2238375"/>
            <a:ext cx="397182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520"/>
              </a:spcAft>
            </a:pPr>
            <a:r>
              <a:rPr sz="1195" b="1">
                <a:solidFill>
                  <a:srgbClr val="FFFFFF"/>
                </a:solidFill>
                <a:latin typeface="Inter"/>
              </a:rPr>
              <a:t>EC2 vs ECS vs Lambda</a:t>
            </a:r>
            <a:endParaRPr sz="1195" b="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7448363" y="2679751"/>
            <a:ext cx="171445" cy="10784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696007" y="2600325"/>
            <a:ext cx="268598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Predictable performance for RAG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448363" y="3009900"/>
            <a:ext cx="397182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520"/>
              </a:spcAft>
            </a:pPr>
            <a:r>
              <a:rPr sz="1195" b="1">
                <a:solidFill>
                  <a:srgbClr val="FFFFFF"/>
                </a:solidFill>
                <a:latin typeface="Inter"/>
              </a:rPr>
              <a:t>S3 vs EBS</a:t>
            </a:r>
            <a:endParaRPr sz="1195" b="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7448363" y="3441751"/>
            <a:ext cx="171445" cy="10784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696007" y="3371850"/>
            <a:ext cx="262883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61% cost savings ($4.30/month)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48363" y="3781424"/>
            <a:ext cx="397182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520"/>
              </a:spcAft>
            </a:pPr>
            <a:r>
              <a:rPr sz="1195" b="1">
                <a:solidFill>
                  <a:srgbClr val="FFFFFF"/>
                </a:solidFill>
                <a:latin typeface="Inter"/>
              </a:rPr>
              <a:t>ALB vs NLB</a:t>
            </a:r>
            <a:endParaRPr sz="1195" b="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7448363" y="4222801"/>
            <a:ext cx="171445" cy="10784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696007" y="4143375"/>
            <a:ext cx="259073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Layer 7 routing, SSL termination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7286442" y="7477124"/>
            <a:ext cx="4295667" cy="1181099"/>
          </a:xfrm>
          <a:prstGeom prst="roundRect">
            <a:avLst>
              <a:gd name="adj" fmla="val 19354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TextBox 60"/>
          <p:cNvSpPr txBox="1"/>
          <p:nvPr/>
        </p:nvSpPr>
        <p:spPr>
          <a:xfrm>
            <a:off x="7448363" y="7715250"/>
            <a:ext cx="1914477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Cost Optimization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48703" y="7639049"/>
            <a:ext cx="571485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1915" b="1">
                <a:solidFill>
                  <a:srgbClr val="EC4899"/>
                </a:solidFill>
                <a:latin typeface="Poppins"/>
              </a:rPr>
              <a:t>61%</a:t>
            </a:r>
            <a:endParaRPr sz="1915" b="1">
              <a:solidFill>
                <a:srgbClr val="EC4899"/>
              </a:solidFill>
              <a:latin typeface="Poppi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48363" y="8210549"/>
            <a:ext cx="397182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S3 storage vs EBS-only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0"/>
            <a:ext cx="5457688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Reliability &amp; Fault Tolerance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809625"/>
            <a:ext cx="5905352" cy="2676524"/>
          </a:xfrm>
          <a:prstGeom prst="roundRect">
            <a:avLst>
              <a:gd name="adj" fmla="val 8540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71505" y="971550"/>
            <a:ext cx="5581510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Failure Modes &amp; Impact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71505" y="1018288"/>
            <a:ext cx="247643" cy="23037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71505" y="148590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23901" y="1400175"/>
            <a:ext cx="161920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EC2 instance failure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00359" y="148590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752756" y="1400175"/>
            <a:ext cx="156206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RDS primary failure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71505" y="182880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923901" y="1733550"/>
            <a:ext cx="160968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S3 vector store loss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600359" y="182880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752756" y="1733550"/>
            <a:ext cx="153348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External API failure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71505" y="21526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923901" y="2066924"/>
            <a:ext cx="100962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DDoS attack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600359" y="21526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752756" y="2066924"/>
            <a:ext cx="155253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Backend app crash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71505" y="24955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923901" y="2400300"/>
            <a:ext cx="156206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DB pool exhaustion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600359" y="2495550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3752756" y="2400300"/>
            <a:ext cx="18763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Vector store corruption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71505" y="281939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923901" y="2733674"/>
            <a:ext cx="174303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DB transaction failure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600359" y="281939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3752756" y="2733674"/>
            <a:ext cx="180017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Authentication bypass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71505" y="3162299"/>
            <a:ext cx="76198" cy="76200"/>
          </a:xfrm>
          <a:prstGeom prst="roundRect">
            <a:avLst>
              <a:gd name="adj" fmla="val 249975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923901" y="3067050"/>
            <a:ext cx="140966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Network partition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09584" y="3638550"/>
            <a:ext cx="5905352" cy="2124075"/>
          </a:xfrm>
          <a:prstGeom prst="roundRect">
            <a:avLst>
              <a:gd name="adj" fmla="val 10762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771505" y="3800475"/>
            <a:ext cx="5581510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Recovery Mechanisms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3854966"/>
            <a:ext cx="247643" cy="195816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71505" y="4282327"/>
            <a:ext cx="190495" cy="17929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38199" y="4229100"/>
            <a:ext cx="130489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Auto-recovery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33846" y="4229100"/>
            <a:ext cx="122869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5-15 min RTO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771505" y="4663888"/>
            <a:ext cx="190495" cy="14007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38199" y="4591050"/>
            <a:ext cx="157158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ASG replacement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62460" y="4591050"/>
            <a:ext cx="80007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5-10 min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771505" y="5034242"/>
            <a:ext cx="190495" cy="12326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38199" y="4952999"/>
            <a:ext cx="192400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RDS Multi-AZ failover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71905" y="4952999"/>
            <a:ext cx="158111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3B82F6"/>
                </a:solidFill>
                <a:latin typeface="Inter"/>
              </a:rPr>
              <a:t>&lt;60s RTO, 0 RPO</a:t>
            </a:r>
            <a:endParaRPr sz="1195" b="1">
              <a:solidFill>
                <a:srgbClr val="3B82F6"/>
              </a:solidFill>
              <a:latin typeface="Inter"/>
            </a:endParaRP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771505" y="5376582"/>
            <a:ext cx="190495" cy="1624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38199" y="5314950"/>
            <a:ext cx="132394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Circuit breaker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05192" y="5314950"/>
            <a:ext cx="205734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EC4899"/>
                </a:solidFill>
                <a:latin typeface="Inter"/>
              </a:rPr>
              <a:t>5 failures, 60s timeout</a:t>
            </a:r>
            <a:endParaRPr sz="1195" b="1">
              <a:solidFill>
                <a:srgbClr val="EC4899"/>
              </a:solidFill>
              <a:latin typeface="Inter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743531" y="809625"/>
            <a:ext cx="4838579" cy="3238500"/>
          </a:xfrm>
          <a:prstGeom prst="roundRect">
            <a:avLst>
              <a:gd name="adj" fmla="val 705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6943551" y="1009649"/>
            <a:ext cx="4438539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1040"/>
              </a:spcAft>
            </a:pPr>
            <a:r>
              <a:rPr sz="143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435" b="1">
                <a:solidFill>
                  <a:srgbClr val="FFFFFF"/>
                </a:solidFill>
                <a:latin typeface="Poppins"/>
              </a:rPr>
              <a:t> Multi-AZ Deployment </a:t>
            </a:r>
            <a:endParaRPr sz="143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6943551" y="1076739"/>
            <a:ext cx="266693" cy="208721"/>
          </a:xfrm>
          <a:prstGeom prst="rect">
            <a:avLst/>
          </a:prstGeom>
        </p:spPr>
      </p:pic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943551" y="1557057"/>
            <a:ext cx="190495" cy="16248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210244" y="1504950"/>
            <a:ext cx="4171845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All critical components deployed across multiple availability zones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943551" y="2242857"/>
            <a:ext cx="190495" cy="16248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210244" y="2190749"/>
            <a:ext cx="4171845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RDS synchronous replication for zero data loss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943551" y="2928657"/>
            <a:ext cx="190495" cy="16248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210244" y="2876549"/>
            <a:ext cx="4171845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Automatic health checks and instance replacement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6943551" y="3614457"/>
            <a:ext cx="190495" cy="16248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210244" y="3562349"/>
            <a:ext cx="340033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NAT Gateway redundancy across AZs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743531" y="4200525"/>
            <a:ext cx="4838579" cy="3381375"/>
          </a:xfrm>
          <a:prstGeom prst="roundRect">
            <a:avLst>
              <a:gd name="adj" fmla="val 6760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TextBox 54"/>
          <p:cNvSpPr txBox="1"/>
          <p:nvPr/>
        </p:nvSpPr>
        <p:spPr>
          <a:xfrm>
            <a:off x="6943551" y="4400550"/>
            <a:ext cx="4438539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1040"/>
              </a:spcAft>
            </a:pPr>
            <a:r>
              <a:rPr sz="143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435" b="1">
                <a:solidFill>
                  <a:srgbClr val="FFFFFF"/>
                </a:solidFill>
                <a:latin typeface="Poppins"/>
              </a:rPr>
              <a:t> Service Level Objectives </a:t>
            </a:r>
            <a:endParaRPr sz="143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6943551" y="4467639"/>
            <a:ext cx="266693" cy="20872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943551" y="4981574"/>
            <a:ext cx="161920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Availability Target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467713" y="4895849"/>
            <a:ext cx="914377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1915" b="1">
                <a:solidFill>
                  <a:srgbClr val="A855F7"/>
                </a:solidFill>
                <a:latin typeface="Poppins"/>
              </a:rPr>
              <a:t>99.9%</a:t>
            </a:r>
            <a:endParaRPr sz="1915" b="1">
              <a:solidFill>
                <a:srgbClr val="A855F7"/>
              </a:solidFill>
              <a:latin typeface="Poppi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43551" y="5686425"/>
            <a:ext cx="198115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P95 Latency (Normal)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934426" y="5629275"/>
            <a:ext cx="447663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5" b="1">
                <a:solidFill>
                  <a:srgbClr val="3B82F6"/>
                </a:solidFill>
                <a:latin typeface="Poppins"/>
              </a:rPr>
              <a:t>&lt;2s</a:t>
            </a:r>
            <a:endParaRPr sz="1675" b="1">
              <a:solidFill>
                <a:srgbClr val="3B82F6"/>
              </a:solidFill>
              <a:latin typeface="Poppi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943551" y="6362700"/>
            <a:ext cx="1714457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P95 Latency (RAG)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915377" y="6305550"/>
            <a:ext cx="466713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5" b="1">
                <a:solidFill>
                  <a:srgbClr val="3B82F6"/>
                </a:solidFill>
                <a:latin typeface="Poppins"/>
              </a:rPr>
              <a:t>&lt;5s</a:t>
            </a:r>
            <a:endParaRPr sz="1675" b="1">
              <a:solidFill>
                <a:srgbClr val="3B82F6"/>
              </a:solidFill>
              <a:latin typeface="Poppi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43551" y="7038974"/>
            <a:ext cx="227641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0">
                <a:solidFill>
                  <a:srgbClr val="D1D5DB"/>
                </a:solidFill>
                <a:latin typeface="Inter"/>
              </a:rPr>
              <a:t>Recovery Time Objective</a:t>
            </a:r>
            <a:endParaRPr sz="119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420089" y="6981824"/>
            <a:ext cx="962000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5" b="1">
                <a:solidFill>
                  <a:srgbClr val="EC4899"/>
                </a:solidFill>
                <a:latin typeface="Poppins"/>
              </a:rPr>
              <a:t>&lt;15min</a:t>
            </a:r>
            <a:endParaRPr sz="1675" b="1">
              <a:solidFill>
                <a:srgbClr val="EC4899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0"/>
            <a:ext cx="5114797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Scalability &amp; Performance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809625"/>
            <a:ext cx="4238519" cy="2743200"/>
          </a:xfrm>
          <a:prstGeom prst="roundRect">
            <a:avLst>
              <a:gd name="adj" fmla="val 8333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71505" y="971550"/>
            <a:ext cx="3914677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Scaling Strategies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71505" y="1035367"/>
            <a:ext cx="228594" cy="177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505" y="1400175"/>
            <a:ext cx="391467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26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Horizontal Scaling (Primary)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1724024"/>
            <a:ext cx="152396" cy="95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0099" y="1695449"/>
            <a:ext cx="165730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Auto Scaling Groups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1981199"/>
            <a:ext cx="152396" cy="952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0099" y="1952624"/>
            <a:ext cx="188590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Stateless design (JWT)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2238375"/>
            <a:ext cx="152396" cy="952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0099" y="2209800"/>
            <a:ext cx="167635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ALB load distribution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1505" y="2581275"/>
            <a:ext cx="391467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260"/>
              </a:spcAft>
            </a:pPr>
            <a:r>
              <a:rPr sz="1075" b="1">
                <a:solidFill>
                  <a:srgbClr val="EC4899"/>
                </a:solidFill>
                <a:latin typeface="Inter"/>
              </a:rPr>
              <a:t>Vertical Scaling (Secondary)</a:t>
            </a:r>
            <a:endParaRPr sz="1075" b="1">
              <a:solidFill>
                <a:srgbClr val="EC4899"/>
              </a:solidFill>
              <a:latin typeface="Inter"/>
            </a:endParaRP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2905124"/>
            <a:ext cx="152396" cy="952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0099" y="2876549"/>
            <a:ext cx="191447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Instance type upgrades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71505" y="3162299"/>
            <a:ext cx="152396" cy="952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00099" y="3133724"/>
            <a:ext cx="159063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Reserved Instances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09584" y="3667124"/>
            <a:ext cx="4238519" cy="2971800"/>
          </a:xfrm>
          <a:prstGeom prst="roundRect">
            <a:avLst>
              <a:gd name="adj" fmla="val 7692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771505" y="3829050"/>
            <a:ext cx="3914677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Capacity Planning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71505" y="3918585"/>
            <a:ext cx="228594" cy="125729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771505" y="4450018"/>
            <a:ext cx="171445" cy="1106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19149" y="4371975"/>
            <a:ext cx="68578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Baseline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86082" y="4257675"/>
            <a:ext cx="99057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100 users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86082" y="4514850"/>
            <a:ext cx="990575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2-4 instances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771505" y="5007999"/>
            <a:ext cx="171445" cy="9955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19149" y="4933950"/>
            <a:ext cx="40003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Peak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14657" y="4819650"/>
            <a:ext cx="97152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1,000 users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14657" y="5076825"/>
            <a:ext cx="971525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8 instances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771505" y="5560141"/>
            <a:ext cx="171445" cy="13826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9149" y="5495924"/>
            <a:ext cx="44766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Spike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00339" y="5381624"/>
            <a:ext cx="128584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EC4899"/>
                </a:solidFill>
                <a:latin typeface="Inter"/>
              </a:rPr>
              <a:t>10x traffic</a:t>
            </a:r>
            <a:endParaRPr sz="1075" b="1">
              <a:solidFill>
                <a:srgbClr val="EC4899"/>
              </a:solidFill>
              <a:latin typeface="Int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00339" y="5638799"/>
            <a:ext cx="128584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r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3-5 min scale-out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038599" y="809625"/>
            <a:ext cx="3181270" cy="2381250"/>
          </a:xfrm>
          <a:prstGeom prst="roundRect">
            <a:avLst>
              <a:gd name="adj" fmla="val 9600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5200519" y="971550"/>
            <a:ext cx="2857428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Frontend ASG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5200519" y="1035367"/>
            <a:ext cx="228594" cy="17716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200519" y="1409699"/>
            <a:ext cx="80007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Min / Max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48383" y="1400175"/>
            <a:ext cx="40003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2 / 5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00519" y="1771650"/>
            <a:ext cx="68578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Instance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67373" y="1762125"/>
            <a:ext cx="99057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t3.medium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00519" y="2209800"/>
            <a:ext cx="2857428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Scale-out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5200519" y="2566307"/>
            <a:ext cx="152396" cy="8708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429114" y="2476499"/>
            <a:ext cx="89532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CPU &gt;70%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5200519" y="2852057"/>
            <a:ext cx="152396" cy="8708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429114" y="2771775"/>
            <a:ext cx="121916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Memory &gt;80%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038599" y="3305174"/>
            <a:ext cx="3181270" cy="2381250"/>
          </a:xfrm>
          <a:prstGeom prst="roundRect">
            <a:avLst>
              <a:gd name="adj" fmla="val 9600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5200519" y="3467100"/>
            <a:ext cx="2857428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Backend ASG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5200519" y="3522345"/>
            <a:ext cx="228594" cy="19430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200519" y="3905249"/>
            <a:ext cx="80007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Min / Max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38859" y="3895724"/>
            <a:ext cx="40956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EC4899"/>
                </a:solidFill>
                <a:latin typeface="Inter"/>
              </a:rPr>
              <a:t>2 / 8</a:t>
            </a:r>
            <a:endParaRPr sz="1195" b="1">
              <a:solidFill>
                <a:srgbClr val="EC4899"/>
              </a:solidFill>
              <a:latin typeface="Inter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00519" y="4267199"/>
            <a:ext cx="68578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Instance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43591" y="4257675"/>
            <a:ext cx="70483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EC4899"/>
                </a:solidFill>
                <a:latin typeface="Inter"/>
              </a:rPr>
              <a:t>t3.large</a:t>
            </a:r>
            <a:endParaRPr sz="1195" b="1">
              <a:solidFill>
                <a:srgbClr val="EC4899"/>
              </a:solidFill>
              <a:latin typeface="Inter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00519" y="4705350"/>
            <a:ext cx="2857428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26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Scale-out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5200519" y="5061857"/>
            <a:ext cx="152396" cy="8708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429114" y="4972050"/>
            <a:ext cx="88580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CPU &gt;75%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55" name="Picture 54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5200519" y="5347607"/>
            <a:ext cx="152396" cy="8708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429114" y="5267324"/>
            <a:ext cx="98105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Queue &gt;100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038599" y="5800725"/>
            <a:ext cx="3181270" cy="838200"/>
          </a:xfrm>
          <a:prstGeom prst="roundRect">
            <a:avLst>
              <a:gd name="adj" fmla="val 27272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TextBox 57"/>
          <p:cNvSpPr txBox="1"/>
          <p:nvPr/>
        </p:nvSpPr>
        <p:spPr>
          <a:xfrm>
            <a:off x="5162420" y="5924549"/>
            <a:ext cx="293362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52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 </a:t>
            </a:r>
            <a:r>
              <a:rPr sz="1105"/>
              <a:t>  </a:t>
            </a:r>
            <a:r>
              <a:rPr sz="1075" b="1">
                <a:solidFill>
                  <a:srgbClr val="FFFFFF"/>
                </a:solidFill>
                <a:latin typeface="Inter"/>
              </a:rPr>
              <a:t> Scale-in 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5162420" y="6004672"/>
            <a:ext cx="190495" cy="10645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162420" y="6257925"/>
            <a:ext cx="293362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CPU &lt;30% &amp; Queue &lt;20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8400839" y="809625"/>
            <a:ext cx="3181270" cy="3886200"/>
          </a:xfrm>
          <a:prstGeom prst="roundRect">
            <a:avLst>
              <a:gd name="adj" fmla="val 7185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TextBox 61"/>
          <p:cNvSpPr txBox="1"/>
          <p:nvPr/>
        </p:nvSpPr>
        <p:spPr>
          <a:xfrm>
            <a:off x="8562760" y="971550"/>
            <a:ext cx="2857428" cy="6286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Performance Optimization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63" name="Picture 62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8562760" y="1204436"/>
            <a:ext cx="228594" cy="16287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562760" y="1714500"/>
            <a:ext cx="285742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26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Connection Pooling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562760" y="2009774"/>
            <a:ext cx="285742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5 connections/worker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562760" y="2381250"/>
            <a:ext cx="285742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26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Async Processing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562760" y="2676524"/>
            <a:ext cx="285742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Non-blocking I/O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562760" y="3047999"/>
            <a:ext cx="285742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26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CloudFront Caching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562760" y="3343275"/>
            <a:ext cx="285742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1yr immutable, 1hr HTML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562760" y="3714750"/>
            <a:ext cx="285742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26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Database Optimization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562760" y="4010024"/>
            <a:ext cx="285742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Indexes, connection limits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8400839" y="4810124"/>
            <a:ext cx="3181270" cy="1828800"/>
          </a:xfrm>
          <a:prstGeom prst="roundRect">
            <a:avLst>
              <a:gd name="adj" fmla="val 12500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TextBox 72"/>
          <p:cNvSpPr txBox="1"/>
          <p:nvPr/>
        </p:nvSpPr>
        <p:spPr>
          <a:xfrm>
            <a:off x="8562760" y="4972050"/>
            <a:ext cx="285742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52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Scaling Triggers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8562760" y="5025724"/>
            <a:ext cx="209544" cy="178400"/>
          </a:xfrm>
          <a:prstGeom prst="rect">
            <a:avLst/>
          </a:prstGeom>
        </p:spPr>
      </p:pic>
      <p:pic>
        <p:nvPicPr>
          <p:cNvPr id="75" name="Picture 74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8562760" y="5434263"/>
            <a:ext cx="152396" cy="66173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8791355" y="5334000"/>
            <a:ext cx="118107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CPU utilization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77" name="Picture 76" descr="image.png"/>
          <p:cNvPicPr>
            <a:picLocks noChangeAspect="1"/>
          </p:cNvPicPr>
          <p:nvPr/>
        </p:nvPicPr>
        <p:blipFill>
          <a:blip r:embed="rId15">
            <a:alphaModFix amt="100000"/>
          </a:blip>
          <a:stretch>
            <a:fillRect/>
          </a:stretch>
        </p:blipFill>
        <p:spPr>
          <a:xfrm>
            <a:off x="8562760" y="5693228"/>
            <a:ext cx="152396" cy="11974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791355" y="5629275"/>
            <a:ext cx="120964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Memory usage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79" name="Picture 78" descr="image.png"/>
          <p:cNvPicPr>
            <a:picLocks noChangeAspect="1"/>
          </p:cNvPicPr>
          <p:nvPr/>
        </p:nvPicPr>
        <p:blipFill>
          <a:blip r:embed="rId16">
            <a:alphaModFix amt="100000"/>
          </a:blip>
          <a:stretch>
            <a:fillRect/>
          </a:stretch>
        </p:blipFill>
        <p:spPr>
          <a:xfrm>
            <a:off x="8562760" y="6030685"/>
            <a:ext cx="152396" cy="54428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8791355" y="5924549"/>
            <a:ext cx="117154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Request count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17">
            <a:alphaModFix amt="100000"/>
          </a:blip>
          <a:stretch>
            <a:fillRect/>
          </a:stretch>
        </p:blipFill>
        <p:spPr>
          <a:xfrm>
            <a:off x="8562760" y="6278335"/>
            <a:ext cx="152396" cy="130628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791355" y="6219825"/>
            <a:ext cx="104772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Queue depth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0"/>
            <a:ext cx="5295767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Security Design - Overview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771525"/>
            <a:ext cx="3771805" cy="3228975"/>
          </a:xfrm>
          <a:prstGeom prst="roundRect">
            <a:avLst>
              <a:gd name="adj" fmla="val 707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3406" y="895350"/>
            <a:ext cx="352416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52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Defense-in-Depth Layers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33406" y="951856"/>
            <a:ext cx="209544" cy="1727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3406" y="1257300"/>
            <a:ext cx="6667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Poppins"/>
              </a:rPr>
              <a:t>1</a:t>
            </a:r>
            <a:endParaRPr sz="1075" b="1">
              <a:solidFill>
                <a:srgbClr val="A855F7"/>
              </a:solidFill>
              <a:latin typeface="Poppi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278" y="1257300"/>
            <a:ext cx="3381290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Network Perimeter: CloudFront, WAF, Shield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3406" y="1847849"/>
            <a:ext cx="9524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EC4899"/>
                </a:solidFill>
                <a:latin typeface="Poppins"/>
              </a:rPr>
              <a:t>2</a:t>
            </a:r>
            <a:endParaRPr sz="1075" b="1">
              <a:solidFill>
                <a:srgbClr val="EC4899"/>
              </a:solidFill>
              <a:latin typeface="Poppi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4852" y="1847849"/>
            <a:ext cx="3352716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Application: WAF rules, JWT, input validation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406" y="2438400"/>
            <a:ext cx="10477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3B82F6"/>
                </a:solidFill>
                <a:latin typeface="Poppins"/>
              </a:rPr>
              <a:t>3</a:t>
            </a:r>
            <a:endParaRPr sz="1075" b="1">
              <a:solidFill>
                <a:srgbClr val="3B82F6"/>
              </a:solidFill>
              <a:latin typeface="Poppi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377" y="2438400"/>
            <a:ext cx="3343191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Infrastructure: VPC segmentation, security groups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406" y="3028950"/>
            <a:ext cx="11429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Poppins"/>
              </a:rPr>
              <a:t>4</a:t>
            </a:r>
            <a:endParaRPr sz="1075" b="1">
              <a:solidFill>
                <a:srgbClr val="A855F7"/>
              </a:solidFill>
              <a:latin typeface="Poppi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3901" y="3028950"/>
            <a:ext cx="329556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Data: AES-256 at rest, TLS 1.2+ in transit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3406" y="3362324"/>
            <a:ext cx="11429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EC4899"/>
                </a:solidFill>
                <a:latin typeface="Poppins"/>
              </a:rPr>
              <a:t>5</a:t>
            </a:r>
            <a:endParaRPr sz="1075" b="1">
              <a:solidFill>
                <a:srgbClr val="EC4899"/>
              </a:solidFill>
              <a:latin typeface="Poppi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3901" y="3362324"/>
            <a:ext cx="3333666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Identity: IAM roles, Secrets Manager, audit logging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9584" y="4114800"/>
            <a:ext cx="3771805" cy="1752599"/>
          </a:xfrm>
          <a:prstGeom prst="roundRect">
            <a:avLst>
              <a:gd name="adj" fmla="val 13043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33406" y="4238624"/>
            <a:ext cx="352416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52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Encryption Strategy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733406" y="4286636"/>
            <a:ext cx="209544" cy="1897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3406" y="4600575"/>
            <a:ext cx="34289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RDS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4577" y="4610099"/>
            <a:ext cx="134299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AES-256, TLS 1.2+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3406" y="4895849"/>
            <a:ext cx="21906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S3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71725" y="4914900"/>
            <a:ext cx="128584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SSE-KMS, HTTPS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406" y="5191125"/>
            <a:ext cx="32384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EBS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5072" y="5200650"/>
            <a:ext cx="115249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KMS encryption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3406" y="5486400"/>
            <a:ext cx="61910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Secrets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05072" y="5505450"/>
            <a:ext cx="115249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9CA3AF"/>
                </a:solidFill>
                <a:latin typeface="Inter"/>
              </a:rPr>
              <a:t>KMS encryption</a:t>
            </a:r>
            <a:endParaRPr sz="955" b="0">
              <a:solidFill>
                <a:srgbClr val="9CA3AF"/>
              </a:solidFill>
              <a:latin typeface="Inter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09584" y="5981699"/>
            <a:ext cx="3771805" cy="1533525"/>
          </a:xfrm>
          <a:prstGeom prst="roundRect">
            <a:avLst>
              <a:gd name="adj" fmla="val 14906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33406" y="6105525"/>
            <a:ext cx="352416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52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Authentication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733406" y="6149288"/>
            <a:ext cx="209544" cy="19822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33406" y="6467474"/>
            <a:ext cx="91437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JWT Token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76498" y="6467474"/>
            <a:ext cx="118107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256-bit secret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3406" y="6800850"/>
            <a:ext cx="80960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Expiration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00359" y="6800850"/>
            <a:ext cx="66673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30 days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3406" y="7134225"/>
            <a:ext cx="150491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Password Hashing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05052" y="7134225"/>
            <a:ext cx="135251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A855F7"/>
                </a:solidFill>
                <a:latin typeface="Inter"/>
              </a:rPr>
              <a:t>bcrypt (work 12)</a:t>
            </a:r>
            <a:endParaRPr sz="1075" b="1">
              <a:solidFill>
                <a:srgbClr val="A855F7"/>
              </a:solidFill>
              <a:latin typeface="Inter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571885" y="771525"/>
            <a:ext cx="7010224" cy="6743700"/>
          </a:xfrm>
          <a:prstGeom prst="roundRect">
            <a:avLst>
              <a:gd name="adj" fmla="val 3389"/>
            </a:avLst>
          </a:prstGeom>
          <a:solidFill>
            <a:srgbClr val="FFFFFF">
              <a:alpha val="5000"/>
            </a:srgbClr>
          </a:solidFill>
          <a:ln w="1651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4743331" y="942975"/>
            <a:ext cx="4695707" cy="6858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435" b="1">
                <a:solidFill>
                  <a:srgbClr val="FFFFFF"/>
                </a:solidFill>
                <a:latin typeface="Poppins"/>
              </a:rPr>
              <a:t> Security Architecture &amp; Trust Boundaries </a:t>
            </a:r>
            <a:endParaRPr sz="143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4743331" y="1161221"/>
            <a:ext cx="266693" cy="249306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9439039" y="1228725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9591435" y="1171575"/>
            <a:ext cx="438139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Public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143871" y="1228725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EC48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10296267" y="1171575"/>
            <a:ext cx="342891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DMZ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53456" y="1228725"/>
            <a:ext cx="114297" cy="114300"/>
          </a:xfrm>
          <a:prstGeom prst="roundRect">
            <a:avLst>
              <a:gd name="adj" fmla="val 166650000"/>
            </a:avLst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10905852" y="1171575"/>
            <a:ext cx="504812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5" b="0">
                <a:solidFill>
                  <a:srgbClr val="D1D5DB"/>
                </a:solidFill>
                <a:latin typeface="Inter"/>
              </a:rPr>
              <a:t>Private</a:t>
            </a:r>
            <a:endParaRPr sz="95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743331" y="2324100"/>
            <a:ext cx="6667333" cy="444817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A103C"/>
            </a:gs>
            <a:gs pos="50000">
              <a:srgbClr val="2D1B4E"/>
            </a:gs>
            <a:gs pos="100000">
              <a:srgbClr val="0A0A0A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584" y="104775"/>
            <a:ext cx="797222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0" b="1">
                <a:solidFill>
                  <a:srgbClr val="FFFFFF"/>
                </a:solidFill>
                <a:latin typeface="Poppins"/>
              </a:rPr>
              <a:t>Security Design - Network Segmentation</a:t>
            </a:r>
            <a:endParaRPr sz="2390" b="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84" y="981074"/>
            <a:ext cx="5933926" cy="2457450"/>
          </a:xfrm>
          <a:prstGeom prst="roundRect">
            <a:avLst>
              <a:gd name="adj" fmla="val 9302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71505" y="1143000"/>
            <a:ext cx="2095447" cy="6286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VPC Architecture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71505" y="1345882"/>
            <a:ext cx="228594" cy="222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6953" y="1314450"/>
            <a:ext cx="100962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10.0.0.0/16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3990875" y="1382661"/>
            <a:ext cx="171445" cy="1493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0419" y="1200150"/>
            <a:ext cx="923901" cy="5143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eu-north-1a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>
            <a:off x="5238619" y="1382661"/>
            <a:ext cx="171445" cy="1493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48163" y="1200150"/>
            <a:ext cx="933426" cy="5143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eu-north-1b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71505" y="1885950"/>
            <a:ext cx="1790655" cy="1390650"/>
          </a:xfrm>
          <a:prstGeom prst="roundRect">
            <a:avLst>
              <a:gd name="adj" fmla="val 1095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>
            <a:alphaModFix amt="100000"/>
          </a:blip>
          <a:stretch>
            <a:fillRect/>
          </a:stretch>
        </p:blipFill>
        <p:spPr>
          <a:xfrm>
            <a:off x="895327" y="2052357"/>
            <a:ext cx="190495" cy="1624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62020" y="2009774"/>
            <a:ext cx="1238219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Public Subnets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5327" y="2343150"/>
            <a:ext cx="1543011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• ALB (HTTPS 443)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5327" y="2895600"/>
            <a:ext cx="154301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• NAT Gateway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676458" y="1885950"/>
            <a:ext cx="1790655" cy="1390650"/>
          </a:xfrm>
          <a:prstGeom prst="roundRect">
            <a:avLst>
              <a:gd name="adj" fmla="val 1095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>
            <a:alphaModFix amt="100000"/>
          </a:blip>
          <a:stretch>
            <a:fillRect/>
          </a:stretch>
        </p:blipFill>
        <p:spPr>
          <a:xfrm>
            <a:off x="2800279" y="2196913"/>
            <a:ext cx="190495" cy="1400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66973" y="2009774"/>
            <a:ext cx="1276318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Private App Subnets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00279" y="2600325"/>
            <a:ext cx="154301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• EC2 Backend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00279" y="2895600"/>
            <a:ext cx="154301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• HTTP 8000 only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581410" y="1885950"/>
            <a:ext cx="1790655" cy="1390650"/>
          </a:xfrm>
          <a:prstGeom prst="roundRect">
            <a:avLst>
              <a:gd name="adj" fmla="val 10958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>
            <a:alphaModFix amt="100000"/>
          </a:blip>
          <a:stretch>
            <a:fillRect/>
          </a:stretch>
        </p:blipFill>
        <p:spPr>
          <a:xfrm>
            <a:off x="4705232" y="2196913"/>
            <a:ext cx="190495" cy="1400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71925" y="2009774"/>
            <a:ext cx="1276318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1">
                <a:solidFill>
                  <a:srgbClr val="FFFFFF"/>
                </a:solidFill>
                <a:latin typeface="Inter"/>
              </a:rPr>
              <a:t>Private Data Subnets</a:t>
            </a:r>
            <a:endParaRPr sz="1075" b="1">
              <a:solidFill>
                <a:srgbClr val="FFFFFF"/>
              </a:solidFill>
              <a:latin typeface="Int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05232" y="2600325"/>
            <a:ext cx="154301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• RDS PostgreSQL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5232" y="2895600"/>
            <a:ext cx="154301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26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• Port 5432 only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09584" y="3552825"/>
            <a:ext cx="2905052" cy="1647825"/>
          </a:xfrm>
          <a:prstGeom prst="roundRect">
            <a:avLst>
              <a:gd name="adj" fmla="val 13872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71505" y="3714750"/>
            <a:ext cx="258121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Security Groups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>
            <a:alphaModFix amt="100000"/>
          </a:blip>
          <a:stretch>
            <a:fillRect/>
          </a:stretch>
        </p:blipFill>
        <p:spPr>
          <a:xfrm>
            <a:off x="771505" y="3758513"/>
            <a:ext cx="209544" cy="198222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771505" y="4163961"/>
            <a:ext cx="171445" cy="14932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9149" y="4114800"/>
            <a:ext cx="180970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Least privilege access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771505" y="4506861"/>
            <a:ext cx="171445" cy="14932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19149" y="4448175"/>
            <a:ext cx="128584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Deny-all default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7">
            <a:alphaModFix amt="100000"/>
          </a:blip>
          <a:stretch>
            <a:fillRect/>
          </a:stretch>
        </p:blipFill>
        <p:spPr>
          <a:xfrm>
            <a:off x="771505" y="4830711"/>
            <a:ext cx="171445" cy="14932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19149" y="4781549"/>
            <a:ext cx="149538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Port-specific rules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628934" y="3552825"/>
            <a:ext cx="2905052" cy="1647825"/>
          </a:xfrm>
          <a:prstGeom prst="roundRect">
            <a:avLst>
              <a:gd name="adj" fmla="val 13872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3790855" y="3714750"/>
            <a:ext cx="258121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Network ACLs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8">
            <a:alphaModFix amt="100000"/>
          </a:blip>
          <a:stretch>
            <a:fillRect/>
          </a:stretch>
        </p:blipFill>
        <p:spPr>
          <a:xfrm>
            <a:off x="3790855" y="3781167"/>
            <a:ext cx="209544" cy="152914"/>
          </a:xfrm>
          <a:prstGeom prst="rect">
            <a:avLst/>
          </a:prstGeom>
        </p:spPr>
      </p:pic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3790855" y="4163961"/>
            <a:ext cx="171445" cy="14932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038499" y="4114800"/>
            <a:ext cx="212402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Additional protection layer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3790855" y="4506861"/>
            <a:ext cx="171445" cy="14932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038499" y="4448175"/>
            <a:ext cx="119059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Stateless rules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9">
            <a:alphaModFix amt="100000"/>
          </a:blip>
          <a:stretch>
            <a:fillRect/>
          </a:stretch>
        </p:blipFill>
        <p:spPr>
          <a:xfrm>
            <a:off x="3790855" y="4830711"/>
            <a:ext cx="171445" cy="14932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038499" y="4781549"/>
            <a:ext cx="168588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Subnet-level filtering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09584" y="5314950"/>
            <a:ext cx="5933926" cy="1352549"/>
          </a:xfrm>
          <a:prstGeom prst="roundRect">
            <a:avLst>
              <a:gd name="adj" fmla="val 16901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771505" y="5476875"/>
            <a:ext cx="561008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78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195" b="1">
                <a:solidFill>
                  <a:srgbClr val="FFFFFF"/>
                </a:solidFill>
                <a:latin typeface="Poppins"/>
              </a:rPr>
              <a:t> IAM &amp; Access Control 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10">
            <a:alphaModFix amt="100000"/>
          </a:blip>
          <a:stretch>
            <a:fillRect/>
          </a:stretch>
        </p:blipFill>
        <p:spPr>
          <a:xfrm>
            <a:off x="771505" y="5529133"/>
            <a:ext cx="209544" cy="181232"/>
          </a:xfrm>
          <a:prstGeom prst="rect">
            <a:avLst/>
          </a:prstGeom>
        </p:spPr>
      </p:pic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11">
            <a:alphaModFix amt="100000"/>
          </a:blip>
          <a:stretch>
            <a:fillRect/>
          </a:stretch>
        </p:blipFill>
        <p:spPr>
          <a:xfrm>
            <a:off x="771505" y="5941141"/>
            <a:ext cx="171445" cy="13826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19149" y="5876925"/>
            <a:ext cx="151443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EC2 instance roles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2">
            <a:alphaModFix amt="100000"/>
          </a:blip>
          <a:stretch>
            <a:fillRect/>
          </a:stretch>
        </p:blipFill>
        <p:spPr>
          <a:xfrm>
            <a:off x="3628934" y="5960499"/>
            <a:ext cx="171445" cy="9955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876578" y="5876925"/>
            <a:ext cx="159063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No long-lived creds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3">
            <a:alphaModFix amt="100000"/>
          </a:blip>
          <a:stretch>
            <a:fillRect/>
          </a:stretch>
        </p:blipFill>
        <p:spPr>
          <a:xfrm>
            <a:off x="771505" y="6294795"/>
            <a:ext cx="171445" cy="15485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19149" y="6248400"/>
            <a:ext cx="185732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Least privilege policies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4">
            <a:alphaModFix amt="100000"/>
          </a:blip>
          <a:stretch>
            <a:fillRect/>
          </a:stretch>
        </p:blipFill>
        <p:spPr>
          <a:xfrm>
            <a:off x="3628934" y="6314153"/>
            <a:ext cx="171445" cy="11614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876578" y="6248400"/>
            <a:ext cx="1771605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Audit logging enabled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34006" y="981074"/>
            <a:ext cx="4848103" cy="4257675"/>
          </a:xfrm>
          <a:prstGeom prst="roundRect">
            <a:avLst>
              <a:gd name="adj" fmla="val 5369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TextBox 55"/>
          <p:cNvSpPr txBox="1"/>
          <p:nvPr/>
        </p:nvSpPr>
        <p:spPr>
          <a:xfrm>
            <a:off x="6895927" y="1143000"/>
            <a:ext cx="4524261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1040"/>
              </a:spcAft>
            </a:pPr>
            <a:r>
              <a:rPr sz="1315" b="1">
                <a:solidFill>
                  <a:srgbClr val="FFFFFF"/>
                </a:solidFill>
                <a:latin typeface="Poppins"/>
              </a:rPr>
              <a:t> </a:t>
            </a:r>
            <a:r>
              <a:rPr sz="1105"/>
              <a:t>  </a:t>
            </a:r>
            <a:r>
              <a:rPr sz="1315" b="1">
                <a:solidFill>
                  <a:srgbClr val="FFFFFF"/>
                </a:solidFill>
                <a:latin typeface="Poppins"/>
              </a:rPr>
              <a:t> Compliance Framework </a:t>
            </a:r>
            <a:endParaRPr sz="131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57" name="Picture 56" descr="image.png"/>
          <p:cNvPicPr>
            <a:picLocks noChangeAspect="1"/>
          </p:cNvPicPr>
          <p:nvPr/>
        </p:nvPicPr>
        <p:blipFill>
          <a:blip r:embed="rId15">
            <a:alphaModFix amt="100000"/>
          </a:blip>
          <a:stretch>
            <a:fillRect/>
          </a:stretch>
        </p:blipFill>
        <p:spPr>
          <a:xfrm>
            <a:off x="6895927" y="1186815"/>
            <a:ext cx="228594" cy="21717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895927" y="1609724"/>
            <a:ext cx="1666833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A855F7"/>
                </a:solidFill>
                <a:latin typeface="Inter"/>
              </a:rPr>
              <a:t>GDPR Compliance</a:t>
            </a:r>
            <a:endParaRPr sz="1195" b="1">
              <a:solidFill>
                <a:srgbClr val="A855F7"/>
              </a:solidFill>
              <a:latin typeface="Inter"/>
            </a:endParaRPr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16">
            <a:alphaModFix amt="100000"/>
          </a:blip>
          <a:stretch>
            <a:fillRect/>
          </a:stretch>
        </p:blipFill>
        <p:spPr>
          <a:xfrm>
            <a:off x="11191595" y="1655445"/>
            <a:ext cx="228594" cy="194309"/>
          </a:xfrm>
          <a:prstGeom prst="rect">
            <a:avLst/>
          </a:prstGeom>
        </p:spPr>
      </p:pic>
      <p:pic>
        <p:nvPicPr>
          <p:cNvPr id="60" name="Picture 59" descr="image.png"/>
          <p:cNvPicPr>
            <a:picLocks noChangeAspect="1"/>
          </p:cNvPicPr>
          <p:nvPr/>
        </p:nvPicPr>
        <p:blipFill>
          <a:blip r:embed="rId17">
            <a:alphaModFix amt="100000"/>
          </a:blip>
          <a:stretch>
            <a:fillRect/>
          </a:stretch>
        </p:blipFill>
        <p:spPr>
          <a:xfrm>
            <a:off x="6895927" y="1978478"/>
            <a:ext cx="152396" cy="13879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124521" y="1971675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Encryption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62" name="Picture 61" descr="image.png"/>
          <p:cNvPicPr>
            <a:picLocks noChangeAspect="1"/>
          </p:cNvPicPr>
          <p:nvPr/>
        </p:nvPicPr>
        <p:blipFill>
          <a:blip r:embed="rId18">
            <a:alphaModFix amt="100000"/>
          </a:blip>
          <a:stretch>
            <a:fillRect/>
          </a:stretch>
        </p:blipFill>
        <p:spPr>
          <a:xfrm>
            <a:off x="9191395" y="1988003"/>
            <a:ext cx="152396" cy="11974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9419989" y="1971675"/>
            <a:ext cx="129536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Access controls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64" name="Picture 63" descr="image.png"/>
          <p:cNvPicPr>
            <a:picLocks noChangeAspect="1"/>
          </p:cNvPicPr>
          <p:nvPr/>
        </p:nvPicPr>
        <p:blipFill>
          <a:blip r:embed="rId19">
            <a:alphaModFix amt="100000"/>
          </a:blip>
          <a:stretch>
            <a:fillRect/>
          </a:stretch>
        </p:blipFill>
        <p:spPr>
          <a:xfrm>
            <a:off x="6895927" y="2315935"/>
            <a:ext cx="152396" cy="13062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124521" y="2305049"/>
            <a:ext cx="114297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Data retention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66" name="Picture 65" descr="image.png"/>
          <p:cNvPicPr>
            <a:picLocks noChangeAspect="1"/>
          </p:cNvPicPr>
          <p:nvPr/>
        </p:nvPicPr>
        <p:blipFill>
          <a:blip r:embed="rId20">
            <a:alphaModFix amt="100000"/>
          </a:blip>
          <a:stretch>
            <a:fillRect/>
          </a:stretch>
        </p:blipFill>
        <p:spPr>
          <a:xfrm>
            <a:off x="9191395" y="2315935"/>
            <a:ext cx="152396" cy="130628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9419989" y="2305049"/>
            <a:ext cx="147633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EU data residency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95927" y="2714625"/>
            <a:ext cx="140966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EC4899"/>
                </a:solidFill>
                <a:latin typeface="Inter"/>
              </a:rPr>
              <a:t>SOC 2 Controls</a:t>
            </a:r>
            <a:endParaRPr sz="1195" b="1">
              <a:solidFill>
                <a:srgbClr val="EC4899"/>
              </a:solidFill>
              <a:latin typeface="Inter"/>
            </a:endParaRPr>
          </a:p>
        </p:txBody>
      </p:sp>
      <p:pic>
        <p:nvPicPr>
          <p:cNvPr id="69" name="Picture 68" descr="image.png"/>
          <p:cNvPicPr>
            <a:picLocks noChangeAspect="1"/>
          </p:cNvPicPr>
          <p:nvPr/>
        </p:nvPicPr>
        <p:blipFill>
          <a:blip r:embed="rId21">
            <a:alphaModFix amt="100000"/>
          </a:blip>
          <a:stretch>
            <a:fillRect/>
          </a:stretch>
        </p:blipFill>
        <p:spPr>
          <a:xfrm>
            <a:off x="11191595" y="2760345"/>
            <a:ext cx="228594" cy="194309"/>
          </a:xfrm>
          <a:prstGeom prst="rect">
            <a:avLst/>
          </a:prstGeom>
        </p:spPr>
      </p:pic>
      <p:pic>
        <p:nvPicPr>
          <p:cNvPr id="70" name="Picture 69" descr="image.png"/>
          <p:cNvPicPr>
            <a:picLocks noChangeAspect="1"/>
          </p:cNvPicPr>
          <p:nvPr/>
        </p:nvPicPr>
        <p:blipFill>
          <a:blip r:embed="rId22">
            <a:alphaModFix amt="100000"/>
          </a:blip>
          <a:stretch>
            <a:fillRect/>
          </a:stretch>
        </p:blipFill>
        <p:spPr>
          <a:xfrm>
            <a:off x="6895927" y="3079296"/>
            <a:ext cx="152396" cy="14695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124521" y="3076574"/>
            <a:ext cx="67625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Security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72" name="Picture 71" descr="image.png"/>
          <p:cNvPicPr>
            <a:picLocks noChangeAspect="1"/>
          </p:cNvPicPr>
          <p:nvPr/>
        </p:nvPicPr>
        <p:blipFill>
          <a:blip r:embed="rId23">
            <a:alphaModFix amt="100000"/>
          </a:blip>
          <a:stretch>
            <a:fillRect/>
          </a:stretch>
        </p:blipFill>
        <p:spPr>
          <a:xfrm>
            <a:off x="9191395" y="3095625"/>
            <a:ext cx="152396" cy="11430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9419989" y="3076574"/>
            <a:ext cx="87627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Monitoring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24">
            <a:alphaModFix amt="100000"/>
          </a:blip>
          <a:stretch>
            <a:fillRect/>
          </a:stretch>
        </p:blipFill>
        <p:spPr>
          <a:xfrm>
            <a:off x="6895927" y="3426278"/>
            <a:ext cx="152396" cy="11974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7124521" y="3409950"/>
            <a:ext cx="1076298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Audit logging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76" name="Picture 75" descr="image.png"/>
          <p:cNvPicPr>
            <a:picLocks noChangeAspect="1"/>
          </p:cNvPicPr>
          <p:nvPr/>
        </p:nvPicPr>
        <p:blipFill>
          <a:blip r:embed="rId25">
            <a:alphaModFix amt="100000"/>
          </a:blip>
          <a:stretch>
            <a:fillRect/>
          </a:stretch>
        </p:blipFill>
        <p:spPr>
          <a:xfrm>
            <a:off x="9191395" y="3412671"/>
            <a:ext cx="152396" cy="146957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9419989" y="3409950"/>
            <a:ext cx="68578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Controls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734006" y="5353049"/>
            <a:ext cx="4848103" cy="1314450"/>
          </a:xfrm>
          <a:prstGeom prst="roundRect">
            <a:avLst>
              <a:gd name="adj" fmla="val 17391"/>
            </a:avLst>
          </a:prstGeom>
          <a:solidFill>
            <a:srgbClr val="FFFFFF">
              <a:alpha val="5000"/>
            </a:srgbClr>
          </a:solidFill>
          <a:ln w="8255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9" name="Picture 78" descr="image.png"/>
          <p:cNvPicPr>
            <a:picLocks noChangeAspect="1"/>
          </p:cNvPicPr>
          <p:nvPr/>
        </p:nvPicPr>
        <p:blipFill>
          <a:blip r:embed="rId26">
            <a:alphaModFix amt="100000"/>
          </a:blip>
          <a:stretch>
            <a:fillRect/>
          </a:stretch>
        </p:blipFill>
        <p:spPr>
          <a:xfrm>
            <a:off x="6895927" y="5642808"/>
            <a:ext cx="209544" cy="30083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7181670" y="5514975"/>
            <a:ext cx="125726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5" b="1">
                <a:solidFill>
                  <a:srgbClr val="FFFFFF"/>
                </a:solidFill>
                <a:latin typeface="Poppins"/>
              </a:rPr>
              <a:t>RDS Multi-AZ</a:t>
            </a:r>
            <a:endParaRPr sz="1195" b="1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81" name="Picture 80" descr="image.png"/>
          <p:cNvPicPr>
            <a:picLocks noChangeAspect="1"/>
          </p:cNvPicPr>
          <p:nvPr/>
        </p:nvPicPr>
        <p:blipFill>
          <a:blip r:embed="rId27">
            <a:alphaModFix amt="100000"/>
          </a:blip>
          <a:stretch>
            <a:fillRect/>
          </a:stretch>
        </p:blipFill>
        <p:spPr>
          <a:xfrm>
            <a:off x="6895927" y="5968180"/>
            <a:ext cx="171445" cy="160388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7143571" y="5915025"/>
            <a:ext cx="1962100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Synchronous replication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83" name="Picture 82" descr="image.png"/>
          <p:cNvPicPr>
            <a:picLocks noChangeAspect="1"/>
          </p:cNvPicPr>
          <p:nvPr/>
        </p:nvPicPr>
        <p:blipFill>
          <a:blip r:embed="rId28">
            <a:alphaModFix amt="100000"/>
          </a:blip>
          <a:stretch>
            <a:fillRect/>
          </a:stretch>
        </p:blipFill>
        <p:spPr>
          <a:xfrm>
            <a:off x="9191395" y="5986155"/>
            <a:ext cx="171445" cy="124439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439039" y="5915025"/>
            <a:ext cx="1066773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&lt;60s failover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85" name="Picture 84" descr="image.png"/>
          <p:cNvPicPr>
            <a:picLocks noChangeAspect="1"/>
          </p:cNvPicPr>
          <p:nvPr/>
        </p:nvPicPr>
        <p:blipFill>
          <a:blip r:embed="rId29">
            <a:alphaModFix amt="100000"/>
          </a:blip>
          <a:stretch>
            <a:fillRect/>
          </a:stretch>
        </p:blipFill>
        <p:spPr>
          <a:xfrm>
            <a:off x="6895927" y="6294795"/>
            <a:ext cx="171445" cy="154858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7143571" y="6248400"/>
            <a:ext cx="115249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Zero data loss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  <p:pic>
        <p:nvPicPr>
          <p:cNvPr id="87" name="Picture 86" descr="image.png"/>
          <p:cNvPicPr>
            <a:picLocks noChangeAspect="1"/>
          </p:cNvPicPr>
          <p:nvPr/>
        </p:nvPicPr>
        <p:blipFill>
          <a:blip r:embed="rId30">
            <a:alphaModFix amt="100000"/>
          </a:blip>
          <a:stretch>
            <a:fillRect/>
          </a:stretch>
        </p:blipFill>
        <p:spPr>
          <a:xfrm>
            <a:off x="9191395" y="6308622"/>
            <a:ext cx="171445" cy="127204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9439039" y="6248400"/>
            <a:ext cx="1209644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5" b="0">
                <a:solidFill>
                  <a:srgbClr val="D1D5DB"/>
                </a:solidFill>
                <a:latin typeface="Inter"/>
              </a:rPr>
              <a:t>7-day backups</a:t>
            </a:r>
            <a:endParaRPr sz="1075" b="0">
              <a:solidFill>
                <a:srgbClr val="D1D5DB"/>
              </a:solidFill>
              <a:latin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10712</Words>
  <Application>WPS Presentation</Application>
  <PresentationFormat>On-screen Show (4:3)</PresentationFormat>
  <Paragraphs>1162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SimSun</vt:lpstr>
      <vt:lpstr>Wingdings</vt:lpstr>
      <vt:lpstr>Arial</vt:lpstr>
      <vt:lpstr>Poppins</vt:lpstr>
      <vt:lpstr>Segoe Print</vt:lpstr>
      <vt:lpstr>Inter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Vishel Udiin</cp:lastModifiedBy>
  <cp:revision>2</cp:revision>
  <dcterms:created xsi:type="dcterms:W3CDTF">2013-01-27T09:14:00Z</dcterms:created>
  <dcterms:modified xsi:type="dcterms:W3CDTF">2025-12-24T02:48:03Z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11E11C89CFDB4776B47DAD843E6047F9_12</vt:lpwstr>
  </property>
  <property fmtid="{D5CDD505-2E9C-101B-9397-08002B2CF9AE}" pid="3" name="KSOProductBuildVer">
    <vt:lpwstr>1033-12.2.0.23196</vt:lpwstr>
  </property>
</Properties>
</file>